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1" r:id="rId2"/>
    <p:sldId id="339" r:id="rId3"/>
    <p:sldId id="308" r:id="rId4"/>
    <p:sldId id="368" r:id="rId5"/>
    <p:sldId id="369" r:id="rId6"/>
    <p:sldId id="370" r:id="rId7"/>
    <p:sldId id="275" r:id="rId8"/>
    <p:sldId id="289" r:id="rId9"/>
    <p:sldId id="310" r:id="rId10"/>
    <p:sldId id="311" r:id="rId11"/>
    <p:sldId id="371" r:id="rId12"/>
    <p:sldId id="380" r:id="rId13"/>
    <p:sldId id="372" r:id="rId14"/>
    <p:sldId id="381" r:id="rId15"/>
    <p:sldId id="373" r:id="rId16"/>
    <p:sldId id="320" r:id="rId17"/>
    <p:sldId id="319" r:id="rId18"/>
    <p:sldId id="321" r:id="rId19"/>
    <p:sldId id="322" r:id="rId20"/>
    <p:sldId id="323" r:id="rId21"/>
    <p:sldId id="324" r:id="rId22"/>
    <p:sldId id="325" r:id="rId23"/>
    <p:sldId id="375" r:id="rId24"/>
    <p:sldId id="374" r:id="rId25"/>
    <p:sldId id="327" r:id="rId26"/>
    <p:sldId id="329" r:id="rId27"/>
    <p:sldId id="330" r:id="rId28"/>
    <p:sldId id="332" r:id="rId29"/>
    <p:sldId id="290" r:id="rId30"/>
    <p:sldId id="315" r:id="rId31"/>
    <p:sldId id="316" r:id="rId32"/>
    <p:sldId id="333" r:id="rId33"/>
    <p:sldId id="317" r:id="rId34"/>
    <p:sldId id="334" r:id="rId35"/>
    <p:sldId id="335" r:id="rId36"/>
  </p:sldIdLst>
  <p:sldSz cx="9144000" cy="6858000" type="screen4x3"/>
  <p:notesSz cx="6888163" cy="100203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C6204"/>
    <a:srgbClr val="FF9933"/>
    <a:srgbClr val="FA9C12"/>
    <a:srgbClr val="FBF2D3"/>
    <a:srgbClr val="E999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20" autoAdjust="0"/>
    <p:restoredTop sz="80577" autoAdjust="0"/>
  </p:normalViewPr>
  <p:slideViewPr>
    <p:cSldViewPr>
      <p:cViewPr>
        <p:scale>
          <a:sx n="60" d="100"/>
          <a:sy n="60" d="100"/>
        </p:scale>
        <p:origin x="-1662" y="-372"/>
      </p:cViewPr>
      <p:guideLst>
        <p:guide orient="horz" pos="229"/>
        <p:guide orient="horz" pos="4110"/>
        <p:guide pos="219"/>
        <p:guide pos="55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D0673F-622E-4AA6-979A-D38D78551670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28FBF0-1C14-4183-87C5-3B57DAA63D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6969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D2DCB6-E294-4561-936C-BEF7DAAF3174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759362"/>
            <a:ext cx="5511174" cy="450937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A16D0-33D0-4F63-A734-C8460190DC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667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BB3D-52E1-4AEE-BE51-718B57951429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4362-DEB9-4B37-8033-2FF946D3175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0F43-0BEF-4284-98B5-9C41C514CA02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C86-E6DC-41D6-96E9-64AD68AC71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8649-9E55-4CA7-A69E-4F4FDD125D60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3EA7-5A2E-4B2D-B25F-3D6FD96F6EC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6E0B-8023-4B66-96DC-442820FA7119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0B68-3F46-4179-B752-4B74384B01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33EC-A820-408B-BBB8-95077B3DFA0E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028B-44AF-446C-9DD5-2FD37668D87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2982-C298-4998-BC5E-56EE3C8CF23F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D6E8-11E7-4357-B575-F459BDA103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EA1D-B2EB-49AE-ACE3-5046EEBDF886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9C9D-13C5-45E2-981F-5B76833AE2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083A-F46B-4A3A-AB18-D78B5C4791F4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17F2-DEB6-4578-BBFE-333D25746A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9355-C791-4059-96B0-EB40B6E36FD8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445C-BB24-491A-B8A1-CDE0BC8697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DB4C-1DF6-44D2-8A06-E5E0780CBF12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3964-BEC1-4E15-A202-55477DDEBB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35C6-76A4-4715-98FD-1EF8811ABE16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44E0-CACA-4E05-97C7-A73EB1B4D8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8EF70-B9A2-40A7-BA89-07BFADF6FBA3}" type="datetimeFigureOut">
              <a:rPr lang="th-TH"/>
              <a:pPr>
                <a:defRPr/>
              </a:pPr>
              <a:t>04/09/60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65AF0-3F9D-4B4A-A8B8-67E589318B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กลุ่ม 1"/>
          <p:cNvGrpSpPr>
            <a:grpSpLocks/>
          </p:cNvGrpSpPr>
          <p:nvPr/>
        </p:nvGrpSpPr>
        <p:grpSpPr bwMode="auto">
          <a:xfrm>
            <a:off x="-17463" y="0"/>
            <a:ext cx="9161463" cy="6891338"/>
            <a:chOff x="-17464" y="1"/>
            <a:chExt cx="9161950" cy="6891047"/>
          </a:xfrm>
        </p:grpSpPr>
        <p:pic>
          <p:nvPicPr>
            <p:cNvPr id="3" name="Picture 1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/>
            <a:stretch/>
          </p:blipFill>
          <p:spPr>
            <a:xfrm>
              <a:off x="0" y="348464"/>
              <a:ext cx="9144000" cy="6542584"/>
            </a:xfrm>
            <a:prstGeom prst="rect">
              <a:avLst/>
            </a:prstGeom>
            <a:scene3d>
              <a:camera prst="obliqueTopLeft"/>
              <a:lightRig rig="threePt" dir="t"/>
            </a:scene3d>
          </p:spPr>
        </p:pic>
        <p:sp>
          <p:nvSpPr>
            <p:cNvPr id="4" name="สี่เหลี่ยมผืนผ้ามุมมน 3"/>
            <p:cNvSpPr/>
            <p:nvPr/>
          </p:nvSpPr>
          <p:spPr>
            <a:xfrm>
              <a:off x="-17464" y="1"/>
              <a:ext cx="9161950" cy="307168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6400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32363" y="6427788"/>
            <a:ext cx="42116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สะพานส่งน้ำ (</a:t>
            </a:r>
            <a:r>
              <a:rPr lang="en-US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aqueduc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)ใช้เพื่อส่งน้ำให้ชาวเมืองใช้</a:t>
            </a: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idx="1"/>
          </p:nvPr>
        </p:nvSpPr>
        <p:spPr>
          <a:xfrm>
            <a:off x="214313" y="142875"/>
            <a:ext cx="8929687" cy="2143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400" b="1" spc="10" dirty="0" smtClean="0">
                <a:cs typeface="+mj-cs"/>
              </a:rPr>
              <a:t>มรดกทางวัฒนธรรม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400" spc="10" dirty="0" smtClean="0">
                <a:cs typeface="+mj-cs"/>
              </a:rPr>
              <a:t>ชาวโรมันเรียนรู้งานศิลปวัฒนธรรมต่างๆ จาก</a:t>
            </a:r>
            <a:r>
              <a:rPr lang="th-TH" sz="2400" spc="10" dirty="0" err="1" smtClean="0">
                <a:cs typeface="+mj-cs"/>
              </a:rPr>
              <a:t>กรีก</a:t>
            </a:r>
            <a:r>
              <a:rPr lang="th-TH" sz="2400" spc="10" dirty="0" smtClean="0">
                <a:cs typeface="+mj-cs"/>
              </a:rPr>
              <a:t> และดัดแปลงให้สอดคล้องกับความต้องการของตน 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400" spc="10" dirty="0" smtClean="0">
                <a:cs typeface="+mj-cs"/>
              </a:rPr>
              <a:t>ประสบความสำเร็จในการสร้างสิ่งก่อสร้างเพื่อสนองความต้องการของรัฐและประชาชน เช่น 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th-TH" sz="2400" spc="10" dirty="0" smtClean="0">
                <a:cs typeface="+mj-cs"/>
              </a:rPr>
              <a:t>	</a:t>
            </a:r>
            <a:r>
              <a:rPr lang="th-TH" sz="2400" spc="10" dirty="0" err="1" smtClean="0">
                <a:cs typeface="+mj-cs"/>
              </a:rPr>
              <a:t>โคลอสเซียม</a:t>
            </a:r>
            <a:r>
              <a:rPr lang="th-TH" sz="2400" spc="10" dirty="0" smtClean="0">
                <a:cs typeface="+mj-cs"/>
              </a:rPr>
              <a:t> สถานที่อาบน้ำสาธารณะ สะพานส่งน้ำ เป็นต้น</a:t>
            </a:r>
            <a:endParaRPr lang="th-TH" sz="2400" spc="1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1001690" y="811197"/>
            <a:ext cx="5761037" cy="450691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040313" y="6043613"/>
            <a:ext cx="3095625" cy="461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เครื่องมือวัดแผ่นดินไหว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3" y="2559050"/>
            <a:ext cx="4164012" cy="348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75" y="1285875"/>
            <a:ext cx="48244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err="1">
                <a:latin typeface="+mn-lt"/>
                <a:cs typeface="+mj-cs"/>
              </a:rPr>
              <a:t>ซือหม่า</a:t>
            </a:r>
            <a:r>
              <a:rPr lang="th-TH" sz="2600" dirty="0">
                <a:latin typeface="+mn-lt"/>
                <a:cs typeface="+mj-cs"/>
              </a:rPr>
              <a:t> </a:t>
            </a:r>
            <a:r>
              <a:rPr lang="th-TH" sz="2600" dirty="0" err="1">
                <a:latin typeface="+mn-lt"/>
                <a:cs typeface="+mj-cs"/>
              </a:rPr>
              <a:t>เชียน</a:t>
            </a:r>
            <a:r>
              <a:rPr lang="th-TH" sz="2600" dirty="0">
                <a:latin typeface="+mn-lt"/>
                <a:cs typeface="+mj-cs"/>
              </a:rPr>
              <a:t> ได้ปรับปรุงปฏิทินจันทรคติ และเขียนหนังสือ สื่อจี้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มีการประดิษฐ์กระดาษ และเครื่องมือวัดแผ่นดินไหว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เมื่อสิ้นสุดสมัยราชวงศ์ฮั่น จีนเกิด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 smtClean="0">
                <a:latin typeface="+mn-lt"/>
                <a:cs typeface="+mj-cs"/>
              </a:rPr>
              <a:t>        การ</a:t>
            </a:r>
            <a:r>
              <a:rPr lang="th-TH" sz="2600" dirty="0">
                <a:latin typeface="+mn-lt"/>
                <a:cs typeface="+mj-cs"/>
              </a:rPr>
              <a:t>แตกแยกภายใน </a:t>
            </a:r>
            <a:r>
              <a:rPr lang="th-TH" sz="2600" dirty="0" smtClean="0">
                <a:latin typeface="+mn-lt"/>
                <a:cs typeface="+mj-cs"/>
              </a:rPr>
              <a:t>หรือสมัย</a:t>
            </a:r>
            <a:r>
              <a:rPr lang="th-TH" sz="2600" dirty="0">
                <a:latin typeface="+mn-lt"/>
                <a:cs typeface="+mj-cs"/>
              </a:rPr>
              <a:t>สามก๊ก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 smtClean="0">
                <a:latin typeface="+mn-lt"/>
                <a:cs typeface="+mj-cs"/>
              </a:rPr>
              <a:t>        แต่</a:t>
            </a:r>
            <a:r>
              <a:rPr lang="th-TH" sz="2600" dirty="0">
                <a:latin typeface="+mn-lt"/>
                <a:cs typeface="+mj-cs"/>
              </a:rPr>
              <a:t>ในช่วงเวลาดังกล่าว พระพุทธศาสนา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 smtClean="0">
                <a:latin typeface="+mn-lt"/>
                <a:cs typeface="+mj-cs"/>
              </a:rPr>
              <a:t>        มีความ</a:t>
            </a:r>
            <a:r>
              <a:rPr lang="th-TH" sz="2600" dirty="0">
                <a:latin typeface="+mn-lt"/>
                <a:cs typeface="+mj-cs"/>
              </a:rPr>
              <a:t>เจริญรุ่งเรืองมาก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58888" y="1090613"/>
            <a:ext cx="7265987" cy="334645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5" name="Picture 2" descr="C:\Users\Administrator\Desktop\พระถัง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1082675" y="3454400"/>
            <a:ext cx="2514600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Administrator\Desktop\พระถัง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0" y="7938"/>
            <a:ext cx="2816225" cy="691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597177" y="1249368"/>
            <a:ext cx="5832475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j-cs"/>
              </a:rPr>
              <a:t>5. </a:t>
            </a:r>
            <a:r>
              <a:rPr lang="th-TH" sz="2600" b="1" dirty="0">
                <a:latin typeface="+mn-lt"/>
                <a:cs typeface="+mj-cs"/>
              </a:rPr>
              <a:t>ราชวงศ์ถัง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จีนกลับมาเป็นปึกแผ่นอีกครั้ง และนับเป็นยุคทองของจีน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มีเขตแดนกว้างใหญ่ </a:t>
            </a:r>
            <a:r>
              <a:rPr lang="th-TH" sz="2600" dirty="0" err="1">
                <a:latin typeface="+mn-lt"/>
                <a:cs typeface="+mj-cs"/>
              </a:rPr>
              <a:t>อารย</a:t>
            </a:r>
            <a:r>
              <a:rPr lang="th-TH" sz="2600" dirty="0">
                <a:latin typeface="+mn-lt"/>
                <a:cs typeface="+mj-cs"/>
              </a:rPr>
              <a:t>ธรรมรุ่งเรืองสูงสุด โดยเฉพาะด้านบทกวี และจิตรกรรม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มีการเผยแผ่ศาสนามากมาย และพระ</a:t>
            </a:r>
            <a:r>
              <a:rPr lang="th-TH" sz="2600" dirty="0" err="1">
                <a:latin typeface="+mn-lt"/>
                <a:cs typeface="+mj-cs"/>
              </a:rPr>
              <a:t>ถังซำ</a:t>
            </a:r>
            <a:r>
              <a:rPr lang="th-TH" sz="2600" dirty="0">
                <a:latin typeface="+mn-lt"/>
                <a:cs typeface="+mj-cs"/>
              </a:rPr>
              <a:t>จั๋ง เดินทางไปศึกษาพระพุทธศาสนาที่อินเดีย ทำให้เกิดการแปล  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+mn-lt"/>
                <a:cs typeface="+mj-cs"/>
              </a:rPr>
              <a:t>                  พระไตรปิฎกเป็นภาษาจีนจำนวนมาก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5852" y="1214422"/>
            <a:ext cx="6715172" cy="307183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1428736"/>
            <a:ext cx="587216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j-cs"/>
              </a:rPr>
              <a:t>6. </a:t>
            </a:r>
            <a:r>
              <a:rPr lang="th-TH" sz="2600" b="1" dirty="0" smtClean="0">
                <a:latin typeface="+mn-lt"/>
                <a:cs typeface="+mj-cs"/>
              </a:rPr>
              <a:t>ราชวงศ์ซ้อง</a:t>
            </a:r>
            <a:endParaRPr lang="th-TH" sz="2600" b="1" dirty="0">
              <a:latin typeface="+mn-lt"/>
              <a:cs typeface="+mj-cs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+mn-lt"/>
                <a:cs typeface="+mj-cs"/>
              </a:rPr>
              <a:t>จีนถูกชนเผ่าทางเหนือรุกรานจนต้องย้าย</a:t>
            </a:r>
            <a:br>
              <a:rPr lang="th-TH" sz="2600" dirty="0" smtClean="0">
                <a:latin typeface="+mn-lt"/>
                <a:cs typeface="+mj-cs"/>
              </a:rPr>
            </a:br>
            <a:r>
              <a:rPr lang="th-TH" sz="2600" dirty="0" smtClean="0">
                <a:latin typeface="+mn-lt"/>
                <a:cs typeface="+mj-cs"/>
              </a:rPr>
              <a:t>เมืองหลวงลงมาทางใต้</a:t>
            </a:r>
            <a:endParaRPr lang="th-TH" sz="2600" dirty="0">
              <a:latin typeface="+mn-lt"/>
              <a:cs typeface="+mj-cs"/>
            </a:endParaRP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+mn-lt"/>
                <a:cs typeface="+mj-cs"/>
              </a:rPr>
              <a:t>มีการประดิษฐ์ดินปืน เพื่อใช้ในการทำดอกไม้ไฟ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+mn-lt"/>
                <a:cs typeface="+mj-cs"/>
              </a:rPr>
              <a:t>งานศิลปะที่โดดเด่น ได้แก่ ภาพวาด และเครื่องกระเบื้อง</a:t>
            </a:r>
            <a:endParaRPr lang="th-TH" sz="2600" dirty="0">
              <a:latin typeface="+mn-lt"/>
              <a:cs typeface="+mj-cs"/>
            </a:endParaRP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600" dirty="0">
              <a:latin typeface="+mn-lt"/>
              <a:cs typeface="+mj-cs"/>
            </a:endParaRPr>
          </a:p>
        </p:txBody>
      </p:sp>
      <p:pic>
        <p:nvPicPr>
          <p:cNvPr id="8" name="Picture 4" descr="http://english.haidi.net/upload/2009-8/2919262818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62"/>
          <a:stretch/>
        </p:blipFill>
        <p:spPr bwMode="auto">
          <a:xfrm>
            <a:off x="214314" y="1807685"/>
            <a:ext cx="3752966" cy="4335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835150" y="1090613"/>
            <a:ext cx="6300788" cy="335915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3074" name="Picture 2" descr="http://board.postjung.com/data/635/635819-topic-ix-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1493838"/>
            <a:ext cx="4292601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71472" y="6427788"/>
            <a:ext cx="302418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 err="1">
                <a:cs typeface="+mj-cs"/>
              </a:rPr>
              <a:t>กุบไลข่าน</a:t>
            </a:r>
            <a:endParaRPr lang="th-TH" sz="22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075" y="1557338"/>
            <a:ext cx="5514975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j-cs"/>
              </a:rPr>
              <a:t>7</a:t>
            </a:r>
            <a:r>
              <a:rPr lang="en-US" sz="1800" b="1" dirty="0" smtClean="0">
                <a:latin typeface="+mn-lt"/>
                <a:cs typeface="+mj-cs"/>
              </a:rPr>
              <a:t>. </a:t>
            </a:r>
            <a:r>
              <a:rPr lang="th-TH" sz="2600" b="1" dirty="0">
                <a:latin typeface="+mn-lt"/>
                <a:cs typeface="+mj-cs"/>
              </a:rPr>
              <a:t>ราชวงศ์หยวน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อำนาจและชื่อเสียงของจีนขยายออกไปอย่าง         </a:t>
            </a:r>
            <a:br>
              <a:rPr lang="th-TH" sz="2600" dirty="0">
                <a:latin typeface="+mn-lt"/>
                <a:cs typeface="+mj-cs"/>
              </a:rPr>
            </a:br>
            <a:r>
              <a:rPr lang="th-TH" sz="2600" dirty="0">
                <a:latin typeface="+mn-lt"/>
                <a:cs typeface="+mj-cs"/>
              </a:rPr>
              <a:t>           กว้างขวาง มีอาณาเขตไปจนถึงยุโรป</a:t>
            </a:r>
          </a:p>
          <a:p>
            <a:pPr marL="1371600" lvl="2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ชาวยุโรป</a:t>
            </a:r>
            <a:r>
              <a:rPr lang="th-TH" sz="2600" dirty="0" smtClean="0">
                <a:latin typeface="+mn-lt"/>
                <a:cs typeface="+mj-cs"/>
              </a:rPr>
              <a:t>เดินทางเข้า</a:t>
            </a:r>
            <a:r>
              <a:rPr lang="th-TH" sz="2600" dirty="0">
                <a:latin typeface="+mn-lt"/>
                <a:cs typeface="+mj-cs"/>
              </a:rPr>
              <a:t>สู่ราชสำนักจีน  ที่สำคัญ คือ  </a:t>
            </a:r>
            <a:r>
              <a:rPr lang="th-TH" sz="2600" dirty="0" err="1">
                <a:latin typeface="+mn-lt"/>
                <a:cs typeface="+mj-cs"/>
              </a:rPr>
              <a:t>มาร์</a:t>
            </a:r>
            <a:r>
              <a:rPr lang="th-TH" sz="2600" dirty="0">
                <a:latin typeface="+mn-lt"/>
                <a:cs typeface="+mj-cs"/>
              </a:rPr>
              <a:t>โค โปโล ได้เขียนบันทึก</a:t>
            </a:r>
            <a:r>
              <a:rPr lang="th-TH" sz="2600" dirty="0" smtClean="0">
                <a:latin typeface="+mn-lt"/>
                <a:cs typeface="+mj-cs"/>
              </a:rPr>
              <a:t>เหตุการณ์เกี่ยวกับ</a:t>
            </a:r>
            <a:r>
              <a:rPr lang="th-TH" sz="2600" dirty="0">
                <a:latin typeface="+mn-lt"/>
                <a:cs typeface="+mj-cs"/>
              </a:rPr>
              <a:t>จีน</a:t>
            </a:r>
            <a:r>
              <a:rPr lang="th-TH" sz="2600" dirty="0" smtClean="0">
                <a:latin typeface="+mn-lt"/>
                <a:cs typeface="+mj-cs"/>
              </a:rPr>
              <a:t>ในยุค</a:t>
            </a:r>
            <a:r>
              <a:rPr lang="th-TH" sz="2600" dirty="0">
                <a:latin typeface="+mn-lt"/>
                <a:cs typeface="+mj-cs"/>
              </a:rPr>
              <a:t>นั้นไว้ 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6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4"/>
          <p:cNvSpPr/>
          <p:nvPr/>
        </p:nvSpPr>
        <p:spPr>
          <a:xfrm>
            <a:off x="799341" y="1201665"/>
            <a:ext cx="7143800" cy="328614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227968" y="1494757"/>
            <a:ext cx="6408737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j-cs"/>
              </a:rPr>
              <a:t>8</a:t>
            </a:r>
            <a:r>
              <a:rPr lang="en-US" sz="1800" b="1" dirty="0" smtClean="0">
                <a:latin typeface="+mn-lt"/>
                <a:cs typeface="+mj-cs"/>
              </a:rPr>
              <a:t>. </a:t>
            </a:r>
            <a:r>
              <a:rPr lang="th-TH" sz="2600" b="1" dirty="0" err="1" smtClean="0">
                <a:latin typeface="+mn-lt"/>
                <a:cs typeface="+mj-cs"/>
              </a:rPr>
              <a:t>ราชวงศ์หมิง</a:t>
            </a:r>
            <a:r>
              <a:rPr lang="th-TH" sz="2600" b="1" dirty="0" smtClean="0">
                <a:latin typeface="+mn-lt"/>
                <a:cs typeface="+mj-cs"/>
              </a:rPr>
              <a:t> </a:t>
            </a:r>
            <a:endParaRPr lang="th-TH" sz="2600" b="1" dirty="0">
              <a:latin typeface="+mn-lt"/>
              <a:cs typeface="+mj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+mn-lt"/>
                <a:cs typeface="+mj-cs"/>
              </a:rPr>
              <a:t>ระยะแรก เมืองหลวงอยู่ที่เมืองหนาน</a:t>
            </a:r>
            <a:r>
              <a:rPr lang="th-TH" sz="2600" dirty="0" err="1" smtClean="0">
                <a:latin typeface="+mn-lt"/>
                <a:cs typeface="+mj-cs"/>
              </a:rPr>
              <a:t>จิง</a:t>
            </a:r>
            <a:r>
              <a:rPr lang="th-TH" sz="2600" dirty="0" smtClean="0">
                <a:latin typeface="+mn-lt"/>
                <a:cs typeface="+mj-cs"/>
              </a:rPr>
              <a:t> ต่อมาย้ายไปอยู่ที่</a:t>
            </a:r>
            <a:r>
              <a:rPr lang="th-TH" sz="2600" dirty="0" err="1" smtClean="0">
                <a:latin typeface="+mn-lt"/>
                <a:cs typeface="+mj-cs"/>
              </a:rPr>
              <a:t>เป่ย์จิง</a:t>
            </a:r>
            <a:r>
              <a:rPr lang="th-TH" sz="2600" dirty="0" smtClean="0">
                <a:latin typeface="+mn-lt"/>
                <a:cs typeface="+mj-cs"/>
              </a:rPr>
              <a:t/>
            </a:r>
            <a:br>
              <a:rPr lang="th-TH" sz="2600" dirty="0" smtClean="0">
                <a:latin typeface="+mn-lt"/>
                <a:cs typeface="+mj-cs"/>
              </a:rPr>
            </a:br>
            <a:r>
              <a:rPr lang="th-TH" sz="2600" dirty="0" smtClean="0">
                <a:latin typeface="+mn-lt"/>
                <a:cs typeface="+mj-cs"/>
              </a:rPr>
              <a:t>(หรือปักกิ่งในปัจจุบัน)</a:t>
            </a:r>
            <a:endParaRPr lang="th-TH" sz="2600" dirty="0">
              <a:latin typeface="+mn-lt"/>
              <a:cs typeface="+mj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+mn-lt"/>
                <a:cs typeface="+mj-cs"/>
              </a:rPr>
              <a:t>มีการส่งกองเรือขนาดใหญ่ออกสำรวจทางทะเลไป</a:t>
            </a:r>
            <a:br>
              <a:rPr lang="th-TH" sz="2600" dirty="0" smtClean="0">
                <a:latin typeface="+mn-lt"/>
                <a:cs typeface="+mj-cs"/>
              </a:rPr>
            </a:br>
            <a:r>
              <a:rPr lang="th-TH" sz="2600" dirty="0" smtClean="0">
                <a:latin typeface="+mn-lt"/>
                <a:cs typeface="+mj-cs"/>
              </a:rPr>
              <a:t>จนถึง</a:t>
            </a:r>
            <a:r>
              <a:rPr lang="th-TH" sz="2600" dirty="0" err="1" smtClean="0">
                <a:latin typeface="+mn-lt"/>
                <a:cs typeface="+mj-cs"/>
              </a:rPr>
              <a:t>แอฟ</a:t>
            </a:r>
            <a:r>
              <a:rPr lang="th-TH" sz="2600" dirty="0" smtClean="0">
                <a:latin typeface="+mn-lt"/>
                <a:cs typeface="+mj-cs"/>
              </a:rPr>
              <a:t>ริกาตะวันออก</a:t>
            </a:r>
            <a:endParaRPr lang="th-TH" sz="2600" dirty="0">
              <a:latin typeface="+mn-lt"/>
              <a:cs typeface="+mj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+mn-lt"/>
                <a:cs typeface="+mj-cs"/>
              </a:rPr>
              <a:t>มีการแต่งวรรณกรรมสำคัญ เช่น สามก๊ก </a:t>
            </a:r>
            <a:r>
              <a:rPr lang="th-TH" sz="2600" dirty="0" err="1" smtClean="0">
                <a:latin typeface="+mn-lt"/>
                <a:cs typeface="+mj-cs"/>
              </a:rPr>
              <a:t>ไซอิ๋ว</a:t>
            </a:r>
            <a:endParaRPr lang="th-TH" sz="2600" dirty="0" smtClean="0">
              <a:latin typeface="+mn-lt"/>
              <a:cs typeface="+mj-cs"/>
            </a:endParaRPr>
          </a:p>
        </p:txBody>
      </p:sp>
      <p:pic>
        <p:nvPicPr>
          <p:cNvPr id="8" name="Picture 6" descr="http://4.bp.blogspot.com/_V8s2tOGFZxc/Sb140Kzcf_I/AAAAAAAAALQ/e3DSYPS8BMI/s320/ming_vase_dragn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416111"/>
            <a:ext cx="2415338" cy="3513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214283" y="928670"/>
            <a:ext cx="7143800" cy="400052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8194" name="Picture 2" descr="http://upload.wikimedia.org/wikipedia/commons/9/90/Puyi-Manchuk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85750"/>
            <a:ext cx="4476750" cy="582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429256" y="6072206"/>
            <a:ext cx="333533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 err="1">
                <a:cs typeface="+mj-cs"/>
              </a:rPr>
              <a:t>ผู่</a:t>
            </a:r>
            <a:r>
              <a:rPr lang="th-TH" sz="2200" dirty="0">
                <a:cs typeface="+mj-cs"/>
              </a:rPr>
              <a:t>อี้ </a:t>
            </a:r>
            <a:r>
              <a:rPr lang="th-TH" sz="2200" dirty="0" smtClean="0">
                <a:cs typeface="+mj-cs"/>
              </a:rPr>
              <a:t>จักรพรรดิจีนองค์</a:t>
            </a:r>
            <a:r>
              <a:rPr lang="th-TH" sz="2200" dirty="0">
                <a:cs typeface="+mj-cs"/>
              </a:rPr>
              <a:t>สุดท้าย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041400"/>
            <a:ext cx="6408737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j-cs"/>
              </a:rPr>
              <a:t>9</a:t>
            </a:r>
            <a:r>
              <a:rPr lang="en-US" sz="1800" b="1" dirty="0" smtClean="0">
                <a:latin typeface="+mn-lt"/>
                <a:cs typeface="+mj-cs"/>
              </a:rPr>
              <a:t>. </a:t>
            </a:r>
            <a:r>
              <a:rPr lang="th-TH" sz="2600" b="1" dirty="0">
                <a:latin typeface="+mn-lt"/>
                <a:cs typeface="+mj-cs"/>
              </a:rPr>
              <a:t>ราชวงศ์ชิง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ในระยะแรกขยายอำนาจออกไปได้กว้างใหญ่ แต่ต่อมาเสื่อมอำนาจเพราะจักรพรรดิไม่มีความสามารถ </a:t>
            </a:r>
            <a:r>
              <a:rPr lang="th-TH" sz="2600" dirty="0" smtClean="0">
                <a:latin typeface="+mn-lt"/>
                <a:cs typeface="+mj-cs"/>
              </a:rPr>
              <a:t>และเกิด</a:t>
            </a:r>
            <a:br>
              <a:rPr lang="th-TH" sz="2600" dirty="0" smtClean="0">
                <a:latin typeface="+mn-lt"/>
                <a:cs typeface="+mj-cs"/>
              </a:rPr>
            </a:br>
            <a:r>
              <a:rPr lang="th-TH" sz="2600" dirty="0" smtClean="0">
                <a:latin typeface="+mn-lt"/>
                <a:cs typeface="+mj-cs"/>
              </a:rPr>
              <a:t>การ</a:t>
            </a:r>
            <a:r>
              <a:rPr lang="th-TH" sz="2600" dirty="0">
                <a:latin typeface="+mn-lt"/>
                <a:cs typeface="+mj-cs"/>
              </a:rPr>
              <a:t>ฉ้อราษฎร์บังหลวงกันมาก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+mn-lt"/>
                <a:cs typeface="+mj-cs"/>
              </a:rPr>
              <a:t>มีการ</a:t>
            </a:r>
            <a:r>
              <a:rPr lang="th-TH" sz="2600" dirty="0">
                <a:latin typeface="+mn-lt"/>
                <a:cs typeface="+mj-cs"/>
              </a:rPr>
              <a:t>ทำสงครามฝิ่นระหว่างจีนกับอังกฤษ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+mn-lt"/>
                <a:cs typeface="+mj-cs"/>
              </a:rPr>
              <a:t>        ซึ่งจีนเป็นฝ่ายแพ้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การเข้ามา</a:t>
            </a:r>
            <a:r>
              <a:rPr lang="th-TH" sz="2600" dirty="0" smtClean="0">
                <a:latin typeface="+mn-lt"/>
                <a:cs typeface="+mj-cs"/>
              </a:rPr>
              <a:t>ของจักรวรรดินิยมตะวันตก เป็น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+mn-lt"/>
                <a:cs typeface="+mj-cs"/>
              </a:rPr>
              <a:t> </a:t>
            </a:r>
            <a:r>
              <a:rPr lang="th-TH" sz="2600" dirty="0" smtClean="0">
                <a:latin typeface="+mn-lt"/>
                <a:cs typeface="+mj-cs"/>
              </a:rPr>
              <a:t>       สาเหตุ</a:t>
            </a:r>
            <a:r>
              <a:rPr lang="th-TH" sz="2600" dirty="0">
                <a:latin typeface="+mn-lt"/>
                <a:cs typeface="+mj-cs"/>
              </a:rPr>
              <a:t>หนึ่งที่ทำให้</a:t>
            </a:r>
            <a:r>
              <a:rPr lang="th-TH" sz="2600" dirty="0" smtClean="0">
                <a:latin typeface="+mn-lt"/>
                <a:cs typeface="+mj-cs"/>
              </a:rPr>
              <a:t>การปกครองแบบ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+mn-lt"/>
                <a:cs typeface="+mj-cs"/>
              </a:rPr>
              <a:t> </a:t>
            </a:r>
            <a:r>
              <a:rPr lang="th-TH" sz="2600" dirty="0" smtClean="0">
                <a:latin typeface="+mn-lt"/>
                <a:cs typeface="+mj-cs"/>
              </a:rPr>
              <a:t>       จักรพรรดิ</a:t>
            </a:r>
            <a:r>
              <a:rPr lang="th-TH" sz="2600" dirty="0">
                <a:latin typeface="+mn-lt"/>
                <a:cs typeface="+mj-cs"/>
              </a:rPr>
              <a:t>สิ้นสุดลง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68438"/>
            <a:ext cx="914400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25105"/>
            <a:ext cx="914399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j-cs"/>
              </a:rPr>
              <a:t>อารยธรรมอินเดีย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แผนผังลําดับงาน: กระบวนการสำรอง 15"/>
          <p:cNvSpPr/>
          <p:nvPr/>
        </p:nvSpPr>
        <p:spPr>
          <a:xfrm>
            <a:off x="2928925" y="1125538"/>
            <a:ext cx="5495937" cy="408941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18" name="Rounded Rectangle 10"/>
          <p:cNvSpPr/>
          <p:nvPr/>
        </p:nvSpPr>
        <p:spPr>
          <a:xfrm>
            <a:off x="-107950" y="360363"/>
            <a:ext cx="3290888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สมัยก่อนประวัติศาสตร์</a:t>
            </a:r>
          </a:p>
        </p:txBody>
      </p:sp>
      <p:sp>
        <p:nvSpPr>
          <p:cNvPr id="21" name="Flowchart: Process 9"/>
          <p:cNvSpPr/>
          <p:nvPr/>
        </p:nvSpPr>
        <p:spPr>
          <a:xfrm>
            <a:off x="3135310" y="1431926"/>
            <a:ext cx="5222904" cy="342583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ยุคหินเก่า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ผู้คนยังเร่ร่อนเก็บหาอาหาร ล่าสัตว์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ยุคหินกลาง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รู้จักนำสุนัขป่ามาเลี้ยง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ทำเครื่องมือ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หิน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ให้ดีขึ้น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ยุคหินใหม่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รู้จักการเพาะปลูก นำสัตว์มาเลี้ยง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ปั้น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ภาชนะใส่อาหาร รู้จักทอ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ผ้า อยู่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รวมกันเป็นชุมชน มีการนับ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ถือพระแม่ธรณี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เพื่อความอุดมสมบูรณ์ในการเพาะปลูก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ยุคโลหะ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อารย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ธรรมลุ่มแม่น้ำ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สินธุ 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อารย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ธรรม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ของชาวอินเดียดั้งเดิม ที่เรียกว่า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เผ่าทฺรวิฑ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00125"/>
            <a:ext cx="2857500" cy="505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42910" y="5929330"/>
            <a:ext cx="2138362" cy="7699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ชาว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เผ่าทฺรวิฑ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หรือทมิฬ 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มีรูปร่างเล็ก ผิวคล้ำ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0"/>
            <a:ext cx="9194801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715140" y="214290"/>
            <a:ext cx="2206625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ซากเมืองโม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เฮนโจ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-ดาโร</a:t>
            </a: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357158" y="5000636"/>
            <a:ext cx="8286809" cy="1571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496888" y="5137150"/>
            <a:ext cx="80438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แหล่ง</a:t>
            </a:r>
            <a:r>
              <a:rPr lang="th-TH" sz="2600" dirty="0" err="1">
                <a:latin typeface="+mn-lt"/>
                <a:cs typeface="+mj-cs"/>
              </a:rPr>
              <a:t>อารย</a:t>
            </a:r>
            <a:r>
              <a:rPr lang="th-TH" sz="2600" dirty="0">
                <a:latin typeface="+mn-lt"/>
                <a:cs typeface="+mj-cs"/>
              </a:rPr>
              <a:t>ธรรมลุ่มแม่น้ำสินธุอยู่ที่เมืองโม</a:t>
            </a:r>
            <a:r>
              <a:rPr lang="th-TH" sz="2600" dirty="0" err="1">
                <a:latin typeface="+mn-lt"/>
                <a:cs typeface="+mj-cs"/>
              </a:rPr>
              <a:t>เฮนโจ</a:t>
            </a:r>
            <a:r>
              <a:rPr lang="th-TH" sz="2600" dirty="0">
                <a:latin typeface="+mn-lt"/>
                <a:cs typeface="+mj-cs"/>
              </a:rPr>
              <a:t>-ดาโร และเมือง</a:t>
            </a:r>
            <a:r>
              <a:rPr lang="th-TH" sz="2600" dirty="0" err="1">
                <a:latin typeface="+mn-lt"/>
                <a:cs typeface="+mj-cs"/>
              </a:rPr>
              <a:t>ฮารัป</a:t>
            </a:r>
            <a:r>
              <a:rPr lang="th-TH" sz="2600" dirty="0">
                <a:latin typeface="+mn-lt"/>
                <a:cs typeface="+mj-cs"/>
              </a:rPr>
              <a:t>ปา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ซึ่งแสดงให้เห็นถึงความเจริญแบบ</a:t>
            </a:r>
            <a:r>
              <a:rPr lang="th-TH" sz="2600" dirty="0" err="1">
                <a:latin typeface="+mn-lt"/>
                <a:cs typeface="+mj-cs"/>
              </a:rPr>
              <a:t>อารย</a:t>
            </a:r>
            <a:r>
              <a:rPr lang="th-TH" sz="2600" dirty="0">
                <a:latin typeface="+mn-lt"/>
                <a:cs typeface="+mj-cs"/>
              </a:rPr>
              <a:t>ธรรมเมือง มีการวางผังเมือง มีที่อาบน้ำสาธารณะ มีระบบการระบายน้ำ และย่านการค้า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14288"/>
            <a:ext cx="986472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14282" y="214290"/>
            <a:ext cx="1565306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ซากเมือง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ฮารัป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ปา</a:t>
            </a: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142844" y="4714884"/>
            <a:ext cx="8715404" cy="192882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93700" y="4830763"/>
            <a:ext cx="8332788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ต่อมาชาวอารยันรุกรานเข้ามาในอินเดีย และให้ชาวทมิฬเป็นผู้รับใช้  และถูกเรียกว่า </a:t>
            </a:r>
            <a:r>
              <a:rPr lang="th-TH" sz="2600" b="1" dirty="0">
                <a:latin typeface="+mn-lt"/>
                <a:cs typeface="+mj-cs"/>
              </a:rPr>
              <a:t>ทาส</a:t>
            </a:r>
            <a:r>
              <a:rPr lang="th-TH" sz="2600" dirty="0">
                <a:latin typeface="+mn-lt"/>
                <a:cs typeface="+mj-cs"/>
              </a:rPr>
              <a:t> ซึ่งเป็นที่มาของการเกิด </a:t>
            </a:r>
            <a:r>
              <a:rPr lang="th-TH" sz="2600" b="1" dirty="0">
                <a:latin typeface="+mn-lt"/>
                <a:cs typeface="+mj-cs"/>
              </a:rPr>
              <a:t>วรรณะ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latin typeface="+mn-lt"/>
                <a:cs typeface="+mj-cs"/>
              </a:rPr>
              <a:t> </a:t>
            </a:r>
            <a:r>
              <a:rPr lang="th-TH" sz="2600" dirty="0">
                <a:latin typeface="+mn-lt"/>
                <a:cs typeface="+mj-cs"/>
              </a:rPr>
              <a:t>มีการแต่งบทสรรเสริญพระผู้เป็นเจ้า แต่ไม่มีการจดบันทึก ต่อมาอินเดียเริ่มมีการประดิษฐ์ตัวอักษร จึงมีการจดบันทึกคัมภีร์ทั้งหลาย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4"/>
          <p:cNvGrpSpPr>
            <a:grpSpLocks/>
          </p:cNvGrpSpPr>
          <p:nvPr/>
        </p:nvGrpSpPr>
        <p:grpSpPr bwMode="auto">
          <a:xfrm>
            <a:off x="500034" y="500042"/>
            <a:ext cx="8051800" cy="5040313"/>
            <a:chOff x="347663" y="1172151"/>
            <a:chExt cx="5016425" cy="3186877"/>
          </a:xfrm>
          <a:solidFill>
            <a:schemeClr val="bg1"/>
          </a:solidFill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7" name="Flowchart: Process 9"/>
            <p:cNvSpPr/>
            <p:nvPr/>
          </p:nvSpPr>
          <p:spPr>
            <a:xfrm>
              <a:off x="467337" y="1413049"/>
              <a:ext cx="4799824" cy="2895792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/>
            <a:lstStyle/>
            <a:p>
              <a:pPr marL="252000" indent="-252000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Arial" pitchFamily="34" charset="0"/>
                <a:buChar char="•"/>
                <a:defRPr/>
              </a:pPr>
              <a:endParaRPr lang="th-TH" sz="26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347663" y="1172151"/>
              <a:ext cx="5016425" cy="3186877"/>
            </a:xfrm>
            <a:prstGeom prst="roundRect">
              <a:avLst>
                <a:gd name="adj" fmla="val 80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/>
            </a:p>
          </p:txBody>
        </p:sp>
      </p:grpSp>
      <p:sp>
        <p:nvSpPr>
          <p:cNvPr id="11" name="Flowchart: Process 9"/>
          <p:cNvSpPr/>
          <p:nvPr/>
        </p:nvSpPr>
        <p:spPr>
          <a:xfrm>
            <a:off x="887413" y="758825"/>
            <a:ext cx="7392987" cy="42497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งานด้านสถาปัตยกรรม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เน้นความใหญ่โตทนทาน อาคารประตูโค้งที่เป็นศิลปะโดดเด่นของโรมัน ได้แก่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แพนธีออน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งานประติมากรรม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ของชาวโรมันมีลักษณะสมจริงตามธรรมชาติ สะท้อนบุคลิกภาพและอารมณ์ความรู้สึกของมนุษย์ได้สมจริง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งานประพันธ์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ของโรมันแท้ๆ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มีวัตถุประสงค์ที่จะสนอง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จักรวรรดิ และสร้าง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ความภาคภูมิใจให้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พลเมืองโรมัน เช่น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มหากาพย์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อิเนียด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  <a:p>
            <a:pPr marL="252000" indent="-252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http://romresan.se/wp-content/uploads/2010/11/pantheon_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08325" y="2428875"/>
            <a:ext cx="603567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6858016" y="6427788"/>
            <a:ext cx="2285984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วิหาร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แพนธีออน</a:t>
            </a:r>
            <a:endParaRPr lang="th-TH" sz="22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844550" y="1285859"/>
            <a:ext cx="6656408" cy="480696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249238"/>
            <a:ext cx="4652963" cy="2201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6" name="TextBox 15"/>
          <p:cNvSpPr txBox="1"/>
          <p:nvPr/>
        </p:nvSpPr>
        <p:spPr>
          <a:xfrm>
            <a:off x="5976938" y="2235200"/>
            <a:ext cx="295116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ส่วนหนึ่งของคัมภีร์พระเวท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1563" y="1643063"/>
            <a:ext cx="6335712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dirty="0">
                <a:latin typeface="+mn-lt"/>
                <a:cs typeface="+mj-cs"/>
              </a:rPr>
              <a:t>ยุคพระเวท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	เรียกตามชื่อพระเวท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ที่ศักดิ์สิทธิ์ของชาวอารยัน คือ 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	</a:t>
            </a:r>
            <a:r>
              <a:rPr lang="en-US" sz="1800" dirty="0">
                <a:latin typeface="+mn-lt"/>
                <a:cs typeface="+mj-cs"/>
              </a:rPr>
              <a:t>1</a:t>
            </a:r>
            <a:r>
              <a:rPr lang="en-US" sz="2600" dirty="0">
                <a:latin typeface="+mn-lt"/>
                <a:cs typeface="+mj-cs"/>
              </a:rPr>
              <a:t>.</a:t>
            </a:r>
            <a:r>
              <a:rPr lang="en-US" sz="2600" b="1" dirty="0">
                <a:latin typeface="+mn-lt"/>
                <a:cs typeface="+mj-cs"/>
              </a:rPr>
              <a:t> </a:t>
            </a:r>
            <a:r>
              <a:rPr lang="th-TH" sz="2600" b="1" dirty="0">
                <a:latin typeface="+mn-lt"/>
                <a:cs typeface="+mj-cs"/>
              </a:rPr>
              <a:t>ฤคเวท </a:t>
            </a:r>
            <a:r>
              <a:rPr lang="th-TH" sz="2600" dirty="0">
                <a:latin typeface="+mn-lt"/>
                <a:cs typeface="+mj-cs"/>
              </a:rPr>
              <a:t>เป็นพระเวทที่ศักดิ์สิทธิ์ที่สุด เป็นการสวดอ้อนวอนให้เทพเจ้าประทานชัยชนะแก่ตน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	</a:t>
            </a:r>
            <a:r>
              <a:rPr lang="en-US" sz="1800" dirty="0">
                <a:latin typeface="+mn-lt"/>
                <a:cs typeface="+mj-cs"/>
              </a:rPr>
              <a:t>2. </a:t>
            </a:r>
            <a:r>
              <a:rPr lang="th-TH" sz="2600" b="1" dirty="0">
                <a:latin typeface="+mn-lt"/>
                <a:cs typeface="+mj-cs"/>
              </a:rPr>
              <a:t>ยชุรเวท </a:t>
            </a:r>
            <a:r>
              <a:rPr lang="th-TH" sz="2600" dirty="0">
                <a:latin typeface="+mn-lt"/>
                <a:cs typeface="+mj-cs"/>
              </a:rPr>
              <a:t>เป็นคัมภีร์อธิบายวิธีประกอบพิธีบวงสรวง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	</a:t>
            </a:r>
            <a:r>
              <a:rPr lang="en-US" sz="1800" dirty="0">
                <a:latin typeface="+mn-lt"/>
                <a:cs typeface="+mj-cs"/>
              </a:rPr>
              <a:t>3. </a:t>
            </a:r>
            <a:r>
              <a:rPr lang="th-TH" sz="2600" b="1" dirty="0">
                <a:latin typeface="+mn-lt"/>
                <a:cs typeface="+mj-cs"/>
              </a:rPr>
              <a:t>สามเวท </a:t>
            </a:r>
            <a:r>
              <a:rPr lang="th-TH" sz="2600" dirty="0">
                <a:latin typeface="+mn-lt"/>
                <a:cs typeface="+mj-cs"/>
              </a:rPr>
              <a:t>เป็นบทสวดสำหรับการทำพิธีบูชาด้วยน้ำโสมในพิธีของบ้านเมือง หรือของกษัตริย์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	</a:t>
            </a:r>
            <a:r>
              <a:rPr lang="en-US" sz="1800" dirty="0">
                <a:latin typeface="+mn-lt"/>
                <a:cs typeface="+mj-cs"/>
              </a:rPr>
              <a:t>4. </a:t>
            </a:r>
            <a:r>
              <a:rPr lang="th-TH" sz="2600" b="1" dirty="0">
                <a:latin typeface="+mn-lt"/>
                <a:cs typeface="+mj-cs"/>
              </a:rPr>
              <a:t>อถรรพเวท</a:t>
            </a:r>
            <a:r>
              <a:rPr lang="th-TH" sz="2600" dirty="0">
                <a:latin typeface="+mn-lt"/>
                <a:cs typeface="+mj-cs"/>
              </a:rPr>
              <a:t> เป็นคัมภีร์เกิดขึ้นทีหลัง นับถือเทพและไม่ใช่เทพ ทั้งที่ให้คุณและให้โทษแก่มนุษย์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468313" y="998538"/>
            <a:ext cx="8048625" cy="44862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 b="-1102"/>
          <a:stretch/>
        </p:blipFill>
        <p:spPr>
          <a:xfrm>
            <a:off x="5072066" y="928670"/>
            <a:ext cx="3485507" cy="4378311"/>
          </a:xfrm>
          <a:prstGeom prst="roundRect">
            <a:avLst>
              <a:gd name="adj" fmla="val 207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Flowchart: Process 9"/>
          <p:cNvSpPr/>
          <p:nvPr/>
        </p:nvSpPr>
        <p:spPr>
          <a:xfrm>
            <a:off x="611188" y="1336675"/>
            <a:ext cx="4419600" cy="42529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algn="ju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ยุคมหากาพย์</a:t>
            </a:r>
          </a:p>
          <a:p>
            <a:pPr marL="457200" indent="-457200" algn="thaiDi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เรียกตามชื่อมหากาพย์ยิ่งใหญ่ของอินเดีย 2 เรื่อง คือ มหาภารตะ และรา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มายณะ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457200" indent="-457200" algn="thaiDi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พวกอารยันได้ขยายอำนาจต่อไปทางตะวันออก และไปตั้งอาณาจักรในเขต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พาราณ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สี</a:t>
            </a:r>
          </a:p>
          <a:p>
            <a:pPr marL="457200" indent="-457200" algn="thaiDist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มีการก่อตั้งอาณาจักรของเผ่าต่างๆ การค้า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และงานฝีมือมีมากขึ้น การบันทึกมีมากขึ้น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4113" y="5099050"/>
            <a:ext cx="3619500" cy="7699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ภาพวาดมหากาพย์มหาภารตะ 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พระกฤษณะ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กับอรชุนกลางสนามรบ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3857620" y="1428736"/>
            <a:ext cx="5102233" cy="449738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3074" name="Picture 2" descr="http://www.trekkingthai.com/webboard/backpacker/5770-1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57158" y="1285860"/>
            <a:ext cx="3225900" cy="4307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ounded Rectangle 10"/>
          <p:cNvSpPr/>
          <p:nvPr/>
        </p:nvSpPr>
        <p:spPr>
          <a:xfrm>
            <a:off x="-107950" y="360363"/>
            <a:ext cx="2951163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สมัยประวัติศาสตร์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5572140"/>
            <a:ext cx="3619500" cy="768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ศิวนาฏ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ราช  ปางหนึ่งของพระศิวะ เทพเจ้าสำคัญองค์หนึ่งในศาสนาพราหมณ์-ฮินดู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4813" y="2071688"/>
            <a:ext cx="4427537" cy="329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dirty="0">
                <a:latin typeface="+mn-lt"/>
                <a:cs typeface="+mj-cs"/>
              </a:rPr>
              <a:t>ศาสนาฮินดู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เชื่อว่าพระวิษณุและพระศิวะเป็นผู้มาโปรด ช่วยให้พ้นจากชีวิตที่ยากลำบาก และช่วยให้มีชีวิตที่ดีกว่าในชาติหน้า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ยอมรับว่า ทางไปสู่สัจธรรมมีหลายทาง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 มีเสรีภาพที่จะปฏิบัติตามความเชื่อของตนเอง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มีอิทธิพลต่อวัฒนธรรมอินเดียอย่างมาก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684213" y="908050"/>
            <a:ext cx="7847012" cy="41052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9218" name="Picture 2" descr="http://upload.wikimedia.org/wikipedia/commons/thumb/4/4e/Mahabodhitemple.jpg/248px-Mahabodhite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5275"/>
            <a:ext cx="3965575" cy="529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785786" y="6427788"/>
            <a:ext cx="2606675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เจดีย์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พุทธค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ยา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196975"/>
            <a:ext cx="6769100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dirty="0">
                <a:latin typeface="+mn-lt"/>
                <a:cs typeface="+mj-cs"/>
              </a:rPr>
              <a:t>พระพุทธศาสนา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	ถือกำเนิดขึ้นเพื่อให้เป็นทางเลือกของมนุษย์ที่ต้องการหลุดพ้น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                   จากทุกข์ </a:t>
            </a:r>
          </a:p>
          <a:p>
            <a:pPr marL="1828800" lvl="3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หลักคำสอนมีบทบาทสำคัญต่อวิถีการดำเนินชีวิตของ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                      ผู้คน เช่น เชื่อเรื่องกรรม ทำดีได้ดี ทำชั่วได้ชั่ว เป็นต้น</a:t>
            </a:r>
          </a:p>
          <a:p>
            <a:pPr marL="1828800" lvl="3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หัวใจของพระพุทธศาสนา คือ การทำความดี ละเว้น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                                   ความชั่ว ทำจิตในให้บริสุทธิ์ </a:t>
            </a:r>
          </a:p>
          <a:p>
            <a:pPr marL="2286000" lvl="4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ภายหลังพระพุทธเจ้าปรินิพพาน พระพุทธศาสนาแยกออกเป็น </a:t>
            </a:r>
            <a:r>
              <a:rPr lang="en-US" sz="1800" dirty="0">
                <a:latin typeface="+mn-lt"/>
                <a:cs typeface="+mj-cs"/>
              </a:rPr>
              <a:t>2</a:t>
            </a:r>
            <a:r>
              <a:rPr lang="en-US" sz="2600" dirty="0">
                <a:latin typeface="+mn-lt"/>
                <a:cs typeface="+mj-cs"/>
              </a:rPr>
              <a:t> </a:t>
            </a:r>
            <a:r>
              <a:rPr lang="th-TH" sz="2600" dirty="0">
                <a:latin typeface="+mn-lt"/>
                <a:cs typeface="+mj-cs"/>
              </a:rPr>
              <a:t>นิกาย คือ  เถรวาท และมหายาน</a:t>
            </a:r>
          </a:p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+mn-lt"/>
                <a:cs typeface="+mj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แผนผังลําดับงาน: กระบวนการสำรอง 3"/>
          <p:cNvSpPr/>
          <p:nvPr/>
        </p:nvSpPr>
        <p:spPr>
          <a:xfrm>
            <a:off x="746125" y="1266825"/>
            <a:ext cx="7254899" cy="394812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3" y="0"/>
            <a:ext cx="1906587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188" y="2071688"/>
            <a:ext cx="3243263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6426200"/>
            <a:ext cx="260667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เสาหินพระเจ้าอโศกมหาราช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92" y="2857496"/>
            <a:ext cx="2143108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พระเจ้าอโศกมหาราช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750" y="1571625"/>
            <a:ext cx="642939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dirty="0">
                <a:latin typeface="+mn-lt"/>
                <a:cs typeface="+mj-cs"/>
              </a:rPr>
              <a:t>ราชวงศ์เมารยะ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พระเจ้า</a:t>
            </a:r>
            <a:r>
              <a:rPr lang="th-TH" sz="2600" dirty="0" err="1">
                <a:latin typeface="+mn-lt"/>
                <a:cs typeface="+mj-cs"/>
              </a:rPr>
              <a:t>จันทร</a:t>
            </a:r>
            <a:r>
              <a:rPr lang="th-TH" sz="2600" dirty="0">
                <a:latin typeface="+mn-lt"/>
                <a:cs typeface="+mj-cs"/>
              </a:rPr>
              <a:t>คุปต์ได้รวบรวมอินเดียให้เป็นปีก</a:t>
            </a:r>
            <a:r>
              <a:rPr lang="th-TH" sz="2600" dirty="0" smtClean="0">
                <a:latin typeface="+mn-lt"/>
                <a:cs typeface="+mj-cs"/>
              </a:rPr>
              <a:t>แผ่น</a:t>
            </a:r>
            <a:br>
              <a:rPr lang="th-TH" sz="2600" dirty="0" smtClean="0">
                <a:latin typeface="+mn-lt"/>
                <a:cs typeface="+mj-cs"/>
              </a:rPr>
            </a:br>
            <a:r>
              <a:rPr lang="th-TH" sz="2600" dirty="0" smtClean="0">
                <a:latin typeface="+mn-lt"/>
                <a:cs typeface="+mj-cs"/>
              </a:rPr>
              <a:t>และ</a:t>
            </a:r>
            <a:r>
              <a:rPr lang="th-TH" sz="2600" dirty="0">
                <a:latin typeface="+mn-lt"/>
                <a:cs typeface="+mj-cs"/>
              </a:rPr>
              <a:t>รวมอำนาจไว้ที่ศูนย์กลางได้เป็นครั้งแรก 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กษัตริย์ที่สำคัญในเวลาต่อมา คือ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+mn-lt"/>
                <a:cs typeface="+mj-cs"/>
              </a:rPr>
              <a:t>        พระเจ้าอโศกมหาราช ทรงทำนุบำรุง</a:t>
            </a:r>
            <a:r>
              <a:rPr lang="th-TH" sz="2600" dirty="0" smtClean="0">
                <a:latin typeface="+mn-lt"/>
                <a:cs typeface="+mj-cs"/>
              </a:rPr>
              <a:t>และ</a:t>
            </a:r>
            <a:br>
              <a:rPr lang="th-TH" sz="2600" dirty="0" smtClean="0">
                <a:latin typeface="+mn-lt"/>
                <a:cs typeface="+mj-cs"/>
              </a:rPr>
            </a:br>
            <a:r>
              <a:rPr lang="th-TH" sz="2600" dirty="0" smtClean="0">
                <a:latin typeface="+mn-lt"/>
                <a:cs typeface="+mj-cs"/>
              </a:rPr>
              <a:t>        เผยแผ่พระพุทธศาสนา</a:t>
            </a:r>
            <a:r>
              <a:rPr lang="th-TH" sz="2600" dirty="0">
                <a:latin typeface="+mn-lt"/>
                <a:cs typeface="+mj-cs"/>
              </a:rPr>
              <a:t>ไปยังดินแดนต่างๆ </a:t>
            </a:r>
          </a:p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เมื่อราชวงศ์เมารยะหมดอำนาจ อินเดียถูกต่างชาติหลายพวก</a:t>
            </a:r>
            <a:r>
              <a:rPr lang="th-TH" sz="2600" dirty="0" smtClean="0">
                <a:latin typeface="+mn-lt"/>
                <a:cs typeface="+mj-cs"/>
              </a:rPr>
              <a:t>รุกราน </a:t>
            </a:r>
            <a:r>
              <a:rPr lang="th-TH" sz="2600" dirty="0">
                <a:latin typeface="+mn-lt"/>
                <a:cs typeface="+mj-cs"/>
              </a:rPr>
              <a:t>ทำให้อินเดียแตกแยกและอ่อนแอ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823913"/>
            <a:ext cx="9142412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สี่เหลี่ยมผืนผ้ามุมมน 16"/>
          <p:cNvSpPr/>
          <p:nvPr/>
        </p:nvSpPr>
        <p:spPr>
          <a:xfrm>
            <a:off x="0" y="1"/>
            <a:ext cx="9144000" cy="2852935"/>
          </a:xfrm>
          <a:prstGeom prst="roundRect">
            <a:avLst>
              <a:gd name="adj" fmla="val 0"/>
            </a:avLst>
          </a:prstGeom>
          <a:gradFill>
            <a:gsLst>
              <a:gs pos="22000">
                <a:schemeClr val="accent6">
                  <a:lumMod val="20000"/>
                  <a:lumOff val="80000"/>
                </a:schemeClr>
              </a:gs>
              <a:gs pos="51000">
                <a:schemeClr val="bg1"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3671888" y="6215082"/>
            <a:ext cx="547211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ถ้ำ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เอลโล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รา ของศาสนาพราหมณ์-ฮินดู เมือง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ออรังก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บาด รัฐมหา</a:t>
            </a:r>
            <a:r>
              <a:rPr lang="th-TH" sz="2200" dirty="0" err="1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ราษฎ</a:t>
            </a:r>
            <a:r>
              <a:rPr lang="th-TH" sz="2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ระ</a:t>
            </a:r>
            <a:endParaRPr lang="th-TH" sz="22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0" y="0"/>
            <a:ext cx="9144000" cy="2495572"/>
          </a:xfrm>
          <a:prstGeom prst="roundRect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9" name="Flowchart: Process 9"/>
          <p:cNvSpPr/>
          <p:nvPr/>
        </p:nvSpPr>
        <p:spPr>
          <a:xfrm>
            <a:off x="142875" y="3175"/>
            <a:ext cx="9001125" cy="2492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ราชวงศ์คุปตะ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พระเจ้า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จันทร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คุปต์ที่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เริ่มรวมประเทศและขยายอำนาจออกไปจากแคว้นมคธ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เป็นสมัยแห่งความรุ่งเรืองทาง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วิทยาศาสตร์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และคณิตศาสตร์ โดยเป็นผู้เริ่มใช้เลขอา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รบิก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และ</a:t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เลข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ศูนย์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ก่อนดินแดนอื่น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หลังการสิ้นสุดของราชวงศ์คุปตะ อินเดียทางเหนือถูกต่างชาติรุกราน ทำให้ศาสนาอิสลามเริ่มเผยแผ่เข้าสู่อินเดีย ส่วนทางใต้ศาสนาพราหมณ์-ฮินดูยังรุ่งเรือง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1.postimage.org/42kor2ayr/Taj_Mahal1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/>
          <a:stretch/>
        </p:blipFill>
        <p:spPr bwMode="auto">
          <a:xfrm>
            <a:off x="-108520" y="-142900"/>
            <a:ext cx="9361040" cy="71289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571440" y="4572008"/>
            <a:ext cx="8072494" cy="2143140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6" name="Flowchart: Process 9"/>
          <p:cNvSpPr/>
          <p:nvPr/>
        </p:nvSpPr>
        <p:spPr>
          <a:xfrm>
            <a:off x="785813" y="4572000"/>
            <a:ext cx="8358187" cy="19891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ราชวงศ์โมกุล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เป็นราชวงศ์สุดท้ายที่ปกครองอินเดีย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ผู้ก่อตั้งจักรวรรดิโมกุล คือ อักบาร์มหาราช ทรงส่งเสริมให้มีขันติธรรมทางศาสนา 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สุลต่านที่สำคัญอีกพระองค์ คือ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ชาห์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เจ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ฮัน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ผู้สร้างทัช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มา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ฮัล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จักรวรรดิโมกุลหมดอำนาจลง เมื่ออังกฤษเข้ายึดครองอินเดีย</a:t>
            </a:r>
            <a:endParaRPr lang="th-TH" sz="2600" b="1" dirty="0">
              <a:latin typeface="Angsana New" pitchFamily="18" charset="-34"/>
              <a:cs typeface="Angsana New" pitchFamily="18" charset="-34"/>
            </a:endParaRPr>
          </a:p>
          <a:p>
            <a:pPr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แผนผังลําดับงาน: กระบวนการสำรอง 11"/>
          <p:cNvSpPr/>
          <p:nvPr/>
        </p:nvSpPr>
        <p:spPr>
          <a:xfrm>
            <a:off x="971550" y="642918"/>
            <a:ext cx="6749925" cy="407196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18" name="Flowchart: Process 9"/>
          <p:cNvSpPr/>
          <p:nvPr/>
        </p:nvSpPr>
        <p:spPr>
          <a:xfrm>
            <a:off x="1476375" y="1187450"/>
            <a:ext cx="5759450" cy="30400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อินเดียภายใต้การปกครองของอังกฤษ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อังกฤษปกครองอินเดียโดยวิธีแบ่งแยกการปกครอง โดยตั้งข้าหลวงเป็นผู้ปกครอง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มีการสร้างทางรถไฟ ถนน สะพาน  โรงพยาบาล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 และจัดการศึกษา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ต่อมาชาวอินเดียเรียกร้องการปกครองตนเอง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 และนำไปสู่การเรียกร้องเอกราช  </a:t>
            </a:r>
          </a:p>
        </p:txBody>
      </p:sp>
      <p:pic>
        <p:nvPicPr>
          <p:cNvPr id="17410" name="Picture 2" descr="http://upload.wikimedia.org/wikipedia/commons/e/e3/Queen_Victoria_by_Bassan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48438" y="-87313"/>
            <a:ext cx="2659062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TextBox 15"/>
          <p:cNvSpPr txBox="1"/>
          <p:nvPr/>
        </p:nvSpPr>
        <p:spPr>
          <a:xfrm>
            <a:off x="6226175" y="3227388"/>
            <a:ext cx="295275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สมเด็จ</a:t>
            </a:r>
            <a:r>
              <a:rPr lang="th-TH" sz="20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พระราชินี</a:t>
            </a:r>
            <a: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นาถวิกตอเรีย </a:t>
            </a:r>
            <a:b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จักรพรรดินี</a:t>
            </a:r>
            <a: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พระองค์แรกแห่งอินเดีย</a:t>
            </a:r>
          </a:p>
        </p:txBody>
      </p:sp>
      <p:pic>
        <p:nvPicPr>
          <p:cNvPr id="17412" name="Picture 4" descr="http://www.oknation.net/blog/home/blog_data/634/23634/images/People/MahatmaGANDI/Gandi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5413"/>
            <a:ext cx="3506788" cy="292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" name="TextBox 14"/>
          <p:cNvSpPr txBox="1"/>
          <p:nvPr/>
        </p:nvSpPr>
        <p:spPr>
          <a:xfrm>
            <a:off x="2714612" y="6149975"/>
            <a:ext cx="2951162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มหาตมะ </a:t>
            </a:r>
            <a:r>
              <a:rPr lang="th-TH" sz="20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คานธี</a:t>
            </a:r>
            <a: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ผู้นำชาวอินเดีย</a:t>
            </a:r>
            <a:b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ในการเรียกร้องเอกราชจากอังกฤษ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554"/>
            <a:ext cx="9144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j-cs"/>
              </a:rPr>
              <a:t>รูปแบบการติดต่อระหว่างโลกตะวันออก</a:t>
            </a:r>
            <a:br>
              <a:rPr lang="th-TH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j-cs"/>
              </a:rPr>
            </a:br>
            <a:r>
              <a:rPr lang="th-TH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j-cs"/>
              </a:rPr>
              <a:t>และโลกตะวันตก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87500"/>
            <a:ext cx="9144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/>
          <p:cNvSpPr/>
          <p:nvPr/>
        </p:nvSpPr>
        <p:spPr>
          <a:xfrm>
            <a:off x="-142875" y="-1684338"/>
            <a:ext cx="5291138" cy="5969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400" b="1" dirty="0">
              <a:cs typeface="+mj-cs"/>
            </a:endParaRPr>
          </a:p>
        </p:txBody>
      </p:sp>
      <p:sp>
        <p:nvSpPr>
          <p:cNvPr id="13" name="Rounded Rectangle 10"/>
          <p:cNvSpPr/>
          <p:nvPr/>
        </p:nvSpPr>
        <p:spPr>
          <a:xfrm>
            <a:off x="-107950" y="360363"/>
            <a:ext cx="5040313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การขยายอำนาจ และการเผยแผ่ศาสนา </a:t>
            </a:r>
          </a:p>
        </p:txBody>
      </p:sp>
      <p:sp>
        <p:nvSpPr>
          <p:cNvPr id="27" name="Flowchart: Process 8"/>
          <p:cNvSpPr/>
          <p:nvPr/>
        </p:nvSpPr>
        <p:spPr>
          <a:xfrm>
            <a:off x="1908175" y="3484563"/>
            <a:ext cx="3816350" cy="18891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การเผยแผ่ศาสนาในทวีปเอเชีย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  ด้วยกัน มีพระพุทธศาสนา และ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  ศาสนาอิสลาม ส่วนศาสนาที่เผยแผ่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  ข้ามทวีป คือ คริสต์ศาสนา </a:t>
            </a:r>
          </a:p>
        </p:txBody>
      </p:sp>
      <p:sp>
        <p:nvSpPr>
          <p:cNvPr id="23" name="Flowchart: Process 3"/>
          <p:cNvSpPr/>
          <p:nvPr/>
        </p:nvSpPr>
        <p:spPr>
          <a:xfrm>
            <a:off x="1908175" y="1484313"/>
            <a:ext cx="3816350" cy="18335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ในสมัยพระ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เจ้าอะ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เล็กซานเด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อร์ม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หาราช แห่งมาซิโด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เนีย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รุกรานเอเชียมีผลทำให้สถาปัตยกรรมของ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กรีก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แพร่หลายใน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เอเชีย</a:t>
            </a:r>
          </a:p>
        </p:txBody>
      </p:sp>
      <p:sp>
        <p:nvSpPr>
          <p:cNvPr id="28" name="ลูกศรลง 27"/>
          <p:cNvSpPr/>
          <p:nvPr/>
        </p:nvSpPr>
        <p:spPr>
          <a:xfrm>
            <a:off x="3492500" y="3213100"/>
            <a:ext cx="504825" cy="504825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xtBox 29"/>
          <p:cNvSpPr txBox="1"/>
          <p:nvPr/>
        </p:nvSpPr>
        <p:spPr>
          <a:xfrm>
            <a:off x="1142976" y="5834062"/>
            <a:ext cx="3390900" cy="10239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36000">
            <a:spAutoFit/>
          </a:bodyPr>
          <a:lstStyle/>
          <a:p>
            <a:pPr marL="88900" defTabSz="442913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        </a:t>
            </a:r>
            <a:r>
              <a:rPr lang="th-TH" sz="2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พระพุทธรูปที่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ได้รับอิทธิพล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     รูปแบบ</a:t>
            </a:r>
            <a:r>
              <a:rPr lang="th-TH" sz="22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ประติมากรรม</a:t>
            </a:r>
            <a:r>
              <a:rPr lang="th-TH" sz="2200" dirty="0" err="1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กรีก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ในสมัย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  พระ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เจ้าอะ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เล็กซานเด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อร์ม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หาราช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38238"/>
            <a:ext cx="22701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/>
          </a:blip>
          <a:srcRect l="10310" t="5092" r="5602" b="3286"/>
          <a:stretch/>
        </p:blipFill>
        <p:spPr>
          <a:xfrm>
            <a:off x="5879266" y="1362539"/>
            <a:ext cx="2955575" cy="3828606"/>
          </a:xfrm>
          <a:prstGeom prst="roundRect">
            <a:avLst>
              <a:gd name="adj" fmla="val 12258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878513" y="4941888"/>
            <a:ext cx="2955925" cy="1022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ภาพวาดคณะพระธรรมทูตที่เดินทาง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ไปประกาศพระพุทธศาสนา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ใดิน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แดน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ต่างๆ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00479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j-cs"/>
              </a:rPr>
              <a:t>อารยธรรมจีน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214282" y="1643050"/>
            <a:ext cx="4714908" cy="350046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3" y="857250"/>
            <a:ext cx="4814887" cy="514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10"/>
          <p:cNvSpPr/>
          <p:nvPr/>
        </p:nvSpPr>
        <p:spPr>
          <a:xfrm>
            <a:off x="-107950" y="360363"/>
            <a:ext cx="5016500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การแสวงหาพันธมิตร และการผจญภัย</a:t>
            </a:r>
          </a:p>
        </p:txBody>
      </p:sp>
      <p:sp>
        <p:nvSpPr>
          <p:cNvPr id="12" name="Flowchart: Process 9"/>
          <p:cNvSpPr/>
          <p:nvPr/>
        </p:nvSpPr>
        <p:spPr>
          <a:xfrm>
            <a:off x="357188" y="1928813"/>
            <a:ext cx="4427537" cy="292893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marL="457200" indent="-4572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ในสมัยราชวงศ์ฮั่น มีการส่งทูตไปยังดินแดนทางตะวันตกของจีน เส้นทางที่เดินทางไปเรียกว่า เส้นทางสายไหม </a:t>
            </a:r>
          </a:p>
          <a:p>
            <a:pPr marL="457200" indent="-4572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นักผจญภัย เช่น 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อิบน์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บัต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ตูตา ชาวโมร็อกโก เดินทางไปยังดินแดน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ต่างๆ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และเป็นแรงบันดาลใจให้นักเดินทางรุ่นหลังทำตาม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9113" y="6000768"/>
            <a:ext cx="4814887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อิบน์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บัต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ตูตา ชาวโมร็อกโก นักเดินทางในยุคกลาง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893" y="1412776"/>
            <a:ext cx="9345498" cy="560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728" y="6142038"/>
            <a:ext cx="6000750" cy="715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นายพล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เจิ้ง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เห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อหรือซำ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ปอกง แม่ทัพบัญชาการสูงสุดของจีน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ในการเดินทางท่องทะเลของเรือมหาสมบัติ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-55563" y="-100013"/>
            <a:ext cx="9251951" cy="3097213"/>
          </a:xfrm>
          <a:prstGeom prst="roundRect">
            <a:avLst>
              <a:gd name="adj" fmla="val 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Rounded Rectangle 10"/>
          <p:cNvSpPr/>
          <p:nvPr/>
        </p:nvSpPr>
        <p:spPr>
          <a:xfrm>
            <a:off x="-107950" y="360363"/>
            <a:ext cx="1871663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การค้าขาย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88" y="962025"/>
            <a:ext cx="8761412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มีการแลกเปลี่ยนซื้อขายสินค้าระหว่างโลกตะวันออกกับโลกตะวันตก สินค้าของจีนโดยเฉพาะผ้าไหม เป็นที่นิยมของชาวโรมันชั้นสูง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สมัยกลางชาวยุโรปต้องการสินค้าเครื่องเทศและพริกไทย จึงเป็นสาเหตุให้เกิดการแสวงหาเส้นทางเดินเรือ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03325"/>
            <a:ext cx="91440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0" y="0"/>
            <a:ext cx="9144000" cy="263683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64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0" y="428161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j-cs"/>
              </a:rPr>
              <a:t>ตัวอย่างการแลกเปลี่ยนอารยธรรม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มุมมน 10"/>
          <p:cNvSpPr/>
          <p:nvPr/>
        </p:nvSpPr>
        <p:spPr>
          <a:xfrm>
            <a:off x="344488" y="1341438"/>
            <a:ext cx="2741612" cy="518318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" name="Rounded Rectangle 10"/>
          <p:cNvSpPr/>
          <p:nvPr/>
        </p:nvSpPr>
        <p:spPr>
          <a:xfrm>
            <a:off x="-107950" y="-1684338"/>
            <a:ext cx="5040313" cy="5969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cs typeface="+mj-cs"/>
              </a:rPr>
              <a:t>ความต้องการสินค้าจากโลกตะวันออก</a:t>
            </a:r>
          </a:p>
        </p:txBody>
      </p:sp>
      <p:pic>
        <p:nvPicPr>
          <p:cNvPr id="5122" name="Picture 2" descr="http://singlemindedwomen.com/wp/wp-content/uploads/2009/07/Chinese-silk1-430x322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55505" y="1684430"/>
            <a:ext cx="2519204" cy="1886474"/>
          </a:xfrm>
          <a:prstGeom prst="roundRect">
            <a:avLst/>
          </a:prstGeom>
          <a:noFill/>
          <a:extLst/>
        </p:spPr>
      </p:pic>
      <p:sp>
        <p:nvSpPr>
          <p:cNvPr id="9" name="Rounded Rectangle 10"/>
          <p:cNvSpPr/>
          <p:nvPr/>
        </p:nvSpPr>
        <p:spPr>
          <a:xfrm>
            <a:off x="-107950" y="360363"/>
            <a:ext cx="5016500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ความต้องการสินค้าจากโลกตะวันออก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336550" y="3876675"/>
            <a:ext cx="2749550" cy="22669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ชนชั้นสูงของชาวโรมัน นิยมแต่งกายด้วยผ้าไหมจีน ผ้าไหมจึงเป็นที่ต้องการมาก</a:t>
            </a:r>
          </a:p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3198813" y="1341438"/>
            <a:ext cx="2741612" cy="518318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8" name="สี่เหลี่ยมผืนผ้ามุมมน 27"/>
          <p:cNvSpPr/>
          <p:nvPr/>
        </p:nvSpPr>
        <p:spPr>
          <a:xfrm>
            <a:off x="6054725" y="1341438"/>
            <a:ext cx="2741613" cy="518318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9" name="Flowchart: Process 9"/>
          <p:cNvSpPr/>
          <p:nvPr/>
        </p:nvSpPr>
        <p:spPr>
          <a:xfrm>
            <a:off x="3178175" y="3876675"/>
            <a:ext cx="2747963" cy="22669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ชาวตะวันตกใช้เครื่องเทศและพริกไทยในการปรุงรสและถนอมอาหาร เครื่องเทศและพริกไทย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จึงกลายเป็นของจำเป็น</a:t>
            </a:r>
          </a:p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Flowchart: Process 9"/>
          <p:cNvSpPr/>
          <p:nvPr/>
        </p:nvSpPr>
        <p:spPr>
          <a:xfrm>
            <a:off x="6049963" y="3876675"/>
            <a:ext cx="2747962" cy="22669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ชาวตะวันตก ซื้อใบชา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จากจีนจำนวนมากไปปลูกในอาณานิคม ทำให้การดื่มชากลายเป็นวัฒนธรรม</a:t>
            </a:r>
            <a:r>
              <a:rPr lang="th-TH" sz="2600" spc="-60" dirty="0">
                <a:latin typeface="Angsana New" pitchFamily="18" charset="-34"/>
                <a:cs typeface="Angsana New" pitchFamily="18" charset="-34"/>
              </a:rPr>
              <a:t>ของชาติตะวันตก เป็นต้นมา </a:t>
            </a:r>
          </a:p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3303443" y="1684429"/>
            <a:ext cx="2531979" cy="188647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166448" y="1684428"/>
            <a:ext cx="2518117" cy="1888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-107950" y="360363"/>
            <a:ext cx="4367213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เลขอา</a:t>
            </a:r>
            <a:r>
              <a:rPr lang="th-TH" sz="3400" b="1" dirty="0" err="1">
                <a:latin typeface="Angsana New" pitchFamily="18" charset="-34"/>
                <a:cs typeface="Angsana New" pitchFamily="18" charset="-34"/>
              </a:rPr>
              <a:t>รบิก</a:t>
            </a: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และระบบการคำนวณ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44488" y="1106488"/>
            <a:ext cx="4083050" cy="308927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4" name="Flowchart: Process 9"/>
          <p:cNvSpPr/>
          <p:nvPr/>
        </p:nvSpPr>
        <p:spPr>
          <a:xfrm>
            <a:off x="336550" y="3159125"/>
            <a:ext cx="4090988" cy="11334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อินเดียคิดค้นระบบตัวเลขอา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รบิก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มาใช้แทนเลขโรมัน </a:t>
            </a:r>
          </a:p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36550" y="4365625"/>
            <a:ext cx="8455025" cy="230346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1" name="Flowchart: Process 9"/>
          <p:cNvSpPr/>
          <p:nvPr/>
        </p:nvSpPr>
        <p:spPr>
          <a:xfrm>
            <a:off x="344488" y="5813425"/>
            <a:ext cx="8447087" cy="8556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เมื่อแลกเปลี่ยนสินค้า การค้าขาย การคำนวณผลกำไร ขาดทุน จึงจำเป็นต้องใช้ความรู้ในการคำนวณมาเพื่อหาคำตอบ</a:t>
            </a:r>
          </a:p>
        </p:txBody>
      </p:sp>
      <p:pic>
        <p:nvPicPr>
          <p:cNvPr id="67591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2363" y="1323975"/>
            <a:ext cx="2520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38" y="4518025"/>
            <a:ext cx="47513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สี่เหลี่ยมผืนผ้ามุมมน 26"/>
          <p:cNvSpPr/>
          <p:nvPr/>
        </p:nvSpPr>
        <p:spPr>
          <a:xfrm>
            <a:off x="4710113" y="1106488"/>
            <a:ext cx="4084637" cy="308927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0" name="Flowchart: Process 9"/>
          <p:cNvSpPr/>
          <p:nvPr/>
        </p:nvSpPr>
        <p:spPr>
          <a:xfrm>
            <a:off x="4929188" y="3000375"/>
            <a:ext cx="3625850" cy="11334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ชาวอินเดียยังได้คิดค้นระบบทศนิยมขึ้นมาเพื่อใช้ในการคำนวณ </a:t>
            </a:r>
          </a:p>
        </p:txBody>
      </p:sp>
      <p:pic>
        <p:nvPicPr>
          <p:cNvPr id="6759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8863" y="1557338"/>
            <a:ext cx="37893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1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มุมมน 21"/>
          <p:cNvSpPr/>
          <p:nvPr/>
        </p:nvSpPr>
        <p:spPr>
          <a:xfrm>
            <a:off x="3162611" y="1341438"/>
            <a:ext cx="2741612" cy="518318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3" name="สี่เหลี่ยมผืนผ้ามุมมน 22"/>
          <p:cNvSpPr/>
          <p:nvPr/>
        </p:nvSpPr>
        <p:spPr>
          <a:xfrm>
            <a:off x="214282" y="1341438"/>
            <a:ext cx="2741612" cy="518318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24" name="สี่เหลี่ยมผืนผ้ามุมมน 23"/>
          <p:cNvSpPr/>
          <p:nvPr/>
        </p:nvSpPr>
        <p:spPr>
          <a:xfrm>
            <a:off x="6092796" y="1341438"/>
            <a:ext cx="2741613" cy="518318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pic>
        <p:nvPicPr>
          <p:cNvPr id="68614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6009" y="1785938"/>
            <a:ext cx="22113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885" y="1714500"/>
            <a:ext cx="172561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0" name="AutoShape 2" descr="data:image/jpeg;base64,/9j/4AAQSkZJRgABAQAAAQABAAD/2wCEAAkGBxQSEhQUEBQVFBUUFBUUFBUVFhUUFBQUFBUWGBUWFhcYHCggGBolHBQUITIhJSkrLi4uFx8zODMsNygtLisBCgoKDg0OGhAQGiwkHCQtLCwsLCwsLCwsLCwsLCwsLCwsLCwsLCwsLCwsLCwsLCwsLCwsLCwsLCwsLCwsLCw3Lv/AABEIAMIBAwMBIgACEQEDEQH/xAAcAAABBQEBAQAAAAAAAAAAAAAAAQIDBAUHBgj/xABQEAABAwIDAwYGDQkGBgMAAAABAAIRAyEEEjFBUWEFEyIycZEGUoGhsfAHIyQzNEJicnOSs8HRFBZTgqOy0uHxFRd0g5OiJURFVGNkQ8Li/8QAGQEBAQEBAQEAAAAAAAAAAAAAAAECAwQF/8QAKBEBAQACAAYCAAYDAAAAAAAAAAECEQMSEyExUUFhBCIycYGRFMHw/9oADAMBAAIRAxEAPwDsSEIWVCEIQCEIQBQEJUAkRCEAmuTk16CB6hepnqF6NTw4T7MHw4SdaLe7M9eDad0+ldH9m2iBi6JjrYee6o5c4IjbHYq0M59QUx7989xCQk70hJ3ouyh4m09ycX+sJkneEX3obPzn1CQEpL70l96Ls/MfUKRtQ+oUGZ29GYqJUprFIax2pgJRJ2qh/Onj3pXPnUFRynh+70po2Uu7Uc6mk+soDSdiBxqJpfwQWkeoRmKqJXVJ36DfuQoXYhyFB9hpUIUcwhCEAlhZvhHULcJiXNJBFCqQQYIOQ3B2Fcnx2HxPNOxNGpVcwPfnZz1fNTDXWMB92wfJCzbpvDDm+XaiEQvnj+36+ypVH+dX/jTvzkxOyvWH+bWjzuXPqx6J+DyvivoVIV8/t8KcWNMRW/1Kimb4Y4wf8xU+ufvCdaL/AIOfuO9JrwuEjw2xo0xFT6w/hR+fGO/7h/ez+FWcWM38HnHcHqFy4k/w5x//AHNT9l97FUq+H3KA/wCaq/Vw59NNamcrF4OWPl6P2cuSHFtHFhwysAoFsHNL3OcHA6QuNPcvV8u+FuLxVI0sRXfUYXNdlcygBLTYyxgPnXlqlFdZXO41AXJmZSOYmFirHcZkuYpA1LlQ3RmKM5SZUZUN0oepA9RZVOyiSEN0oeN3pTg8bvSlFB3qUvMO3edFAcPWVtcneDNWswPDqTA7NlFRxaeiGxbW+a3YZhYvNFX2luQBpqh27MeAGUN7XT5NVjLeuyz7WcT4NV2mBzb7E+1Pc+w1MRIAnVMp8gVjbLBBIg5gZBgi8XkGy3vY1xVKjXrvrvLWfk1RhgySXgwRfrAgCOKyOWodWe8PfUAIOYOGY5i45qmWweTrxKxzXem9Tyhx3IFai3PUaMomTmFiCBEB07Vkud6yVcxtXOAJqOgzL35u2AdLqk6g7cumO/li/Rjnet0JDSKFpH2QhCFhAhCEGN4VP9yYn6CoP9pC8HhquXk3ECdXlv1qrQfNK934T/Bq/Gm4d8Lnrj7gqca7PPWA/FPf7O3D/wBxl4xueq8uqBmZ9T4rnuMXENbs18yqMaw3FUj2vMQaVQAPBEsJk24rQD7uaHxmNclmUHMAWav+K0emFlyWmRYj06LxSuu7vymFNkWqj3rOJp1B0x/8Zsb2EdvBPfQpw4is0xTa8dCpLiSQWWHWEaX1CY0N60SB1mibTYERNpI7CduqruO+e2HbzH3DyIby9r9aixoflr035Mhb0XDOHdb4puNwnZolq4djc8VaLg1zALdZjol46PxZuBOhus8vECZmZ3DZraSNTHADaYkZVG9CXL2s1aFIEg1MPaoGTa7DEVOrx0G43VR+FoEj2zDCXlpJLYA2O0uOzRTuxjLCQLm87IGzj0uzyqao4Oa0gzLTEHbmJ1U8G8r8sd/JlE5fbMLd5YfbGdGNHG1wdkcFEzkekcozYfpFzffWQ0t39uwrdqFoBk5RaMxjuSUHsjVpO+Ra27b/ACWudNX2xaHg3SfkjmZeHR0m2Lfim9idnlT6XgkxwblbT6TC8XaOrq3XrXW6ylO7btHHiphQbsjeTI+/QQnUrNjz35p0gJLW9TnNkkbRE6hSDwTw95As0PteWnaOldenoU7GMoMW6utlo4OmSAOiTJl2UECZIgbTEek7jnq1NPHs8EMLJkGwDrCeido6V1rcleAeCfzhyZubZmcCXCCWEjR2tgV7fk7DtEDKIncN8yTtNyqfIgy0sUbe9ONh8mqdY6WszxUnEyvylj53p4eeb+VHeTCs06cW3W7lOynHM2mItptC0P7PJJIGpJ7yvoXKM8t2zWMlP5lbWD5KJOi0RyGdyxc43OHXlDQSDDj4wkbQDBI2r1FTkgjYms5IJmynPF6dVMTi6BJfkq16rpLjVLGMDtnRpiXXM6jQcVDja9E04aapOUBjC2m1rIAAzOaZqQLTAk3K0qXJBJ0T63IRjRZmluF08nlSZVuv5EfsCj/sZ+5dOZjkyYL6ZlC3jyO7chOaHJk+nUIQq4hBQhBieE7ow9XiAO9wC51Vf7ijxsTTH7YLoPhU6MO+d7P3wudUnThqI34qn9oSpfF/Z3w8f96V6byWOE1ILKxgRzfWpiXHy2AVTmS8He0lszrlgmfIbFSCRTEB921BOaKYJe06bT0fQq+GbAfu5tx8ri3YO1eJv5RMeWm1iOHkIPo8qv47k5zG58vRi+WXAGYMEC407L9qqNGf5wHC4kTPFVMcarIqUnumJcyZa8DWW8BYgj+epN9lt0m52MsbHSZDhaNBAvsTxXaBr5nfgoMNjmVW5hYiMzQCYn4wgXb6FYZiW7z9V/l2dillnbRuXwkGKZ43mO3yK3VfIaWwTlABMxre3YSo6eObEWmD0iHTcidibyiS9rGscJBY4nM5ktDCC3M2+3zLPyVYogAOkgWFyYBukER1hu6w79U3k9hZTDXuaXxd2aZ6ZdtubQnl42QIGubXjGzVSkPYQD1m/WH4qdrhvboNo127VG2oPGGnjD8Vbot0uR5eFo/HiolT0W/19dq0cINnrfX8Vm0gRZ2oE8BwJn1HFaGEMls6SCARrcQT+HqM5TV0y1cK9riATZ2jdrxe5+TwtM7rGjycfc+N0tRqxGkZKhHkv51ewoByZgDAYAdo0PpEqjhPguLgR7nqH9k/RMbu/wBM1xRog0SNkeaF0PAcjg02GNWtPeAuftben2fgu3cjYQHD0T/4af7gXuneO9slZPJ3IojRajeSOC3cJhQBorYoBamLneI8m/kQHUIZyLGxeu5gI5gK8qdWvNDkYbkHkcbl6YUQjmQnKnVryx5FG4dyhqchDcF67mQkNEKcp1a8r/YQ3DuSL1fMpU5V6laCEIW3nCQpUFB5vwyMYZ/a30yud8nH2rCjfiW+aSug+HBjCVPJ9651yW7o4XhWnyBris5eL+z0cPwrilLWEtNgRmzCLuMwye89iGZcrtQeb6U7zUZbsAJ7lMxrQ3NlbPNyHT7YZfFhsH/5VJrui6Ntj3g/cvE1DHlonJJ6BzTvzCI4JaLs5t1gJ7Y1nj6e1Na3o1LfFj/c1RU5EkeKR3qtMvlHDupPFSl0RN9mVx18h3H+S0MBysKgiCKgHUFs3zcxtvg+SUlfGA2dBcQetoRvcNsTvE7wsLlLCGlUtbQgg33iSND/ACXpxkzmsvLjlvG7j1pwtZ2Z2bIGi7WZQ6T8UvqNufmhqR/JdIuhzqhFyXc7WOXc0NDoJ2LL5N8IQ7o4kkHZUgkG0DOBcH5Q7tq3Obloc0h7TMOa4OYY1hwt964ZzPG6vZvHlym9oGYINE031WG4gVXvJB0MVCWjuKlNWrTkPPOtEaZW1CN9ug6+wQe1SsbbQKak7foVjn9rcfRcPiQ8ZmkkTGhBBGoINwRtECFcpvnXd3LNxOGcCH0pLtHAkRVAsGm1nXs7ZttZXsFXa9rXtJh1xIg+UbHcNilnzPDO11hk90Tt3E/cNnbEW6Eh7N0Cd+yNiqUjMdn4Kxh33bHD7lzo06DqgqMyAFkNzSbjWYvPi96rYSfyTGf4aoR/ou1VzAuuO0KhQd7jxmvwZ/W+gdpYWWsfP9JXIabbs7PwXfeQ6fubD/Q0v3GrglLrN+avoLkIe5cP9BS/cavdg6catCgyyna1MpBShdHmpAEZVJCIRlHCMqkhEII4SZVLCSEDIQnoRT0IQiBIUqRxsg8r7IB9xv4uA/2uXOcE74MB+kqeak5e/wDZFf7mA31PQ1y51hHQ7DdtU/snLnne1enhT8qQPgAjJORlp9sPTcQTw0HcmueXh1tGgwPnNHrpqpMQwFmUFs5aJLWgh9mvnM7y6cQqIokbXtB1lxEjUfj5V5Y0lwkZagO0MHkztJ80pRSac2QHQC95JcANg3qGhQm2Z209Y2yg38sehOxFI06ddwc45KbnC51DS4HzJo2o0sEKhfUPVFgbAw2zARtklx/WVfE4bML7/X0rdFPJRDQIlwab2IptEADZGYdsjcqtWnv0Nlvn1ltnl3Hna2AkeTTaoGCrRIfTc5hG1pIvx3r2OOcHPpPeAA+mGGI61P2upptMB36yr4vk9urTMz2+UL3yzKd3m5bFHkvwocIZim5m6c4wBrxJ1c0dF+unR7V6ZpaQ1zDmY8ZmOGjh5bgiCCDcFYNXkUZMxEbtxVjkMZQ9mg98A+UwC44log9jdy8/G4GOubF14eWW9VtME24bJBv/AEVbCPyVnMOlQGq0bQ5pDamu/NTP1lJTqHeosb0X0cuvOgfquY9vn6PcvHj6dMva/h3uloA6OQGYOsDyb1oYcWb5Nl+Cz6WGqjKM40AHtY8bKPjbwrWFJDg01GydG5DJga9bcsVGvgaZ5xrg8gbWwIOmh2aT/RVqXwTGafBn9vwc68Vawb4e1udmcxAi5iCbZtypj4JjP8NU1194dtTHtf6RymkLj5p+5fQXIPwXD/QUvs2r59pdYdh+5fQPIJ9y4f6Cl9m1e/B047UpqZqhpKZq6PLT0qREIFQkhKoESpEKoEqQlCBUIQoBNfonJr1R4f2TXxQp/SO/cP4rwOEPTo/JZXP7Mhe39lR0UaXz3/uj8V4vk3r/ADcNXPlho+9cuJ4r18L9COvUddrXA2bLSCI6I1dBzG8KOnngmG2PjO1IPydbKSo+XXe4hoaw9HK1vQbZp+Np6EtO1IiZOdt9Jhrr952LzERUM4BcA3oRtJ6xjxUtao59Gu03NSm9gvNy14GxFPR3a0d0lTPIaQWgiDYzNxJkHusmyxNSGagCNA8E3lsVGjKQO1rgT2Ku9tk/kxwBfSM5Y6IPysxouMTo7M39U7EVWFpLXCCDBB1BUy7UxvZm1ul0Jj4zCdBUsMp3Bwgdob2qBuOc0ljgWkdYGxnZ2qbHUrLNxGKqABpy1GjQPEkDcHiHNHAGOC9XB4lk058THd29Bh+UCWZXabBpF1ZwtMAOJ6xaco4aEn12+VeUbymRHM0WUyNTNSp9q4jzLY5CL3Oc6oS4lpuTwAV43E7aMJ7a9Fsn12oxhzVaOW/toM36rWVDt3W8yM2VpcSBoBO+fOoeSyX1s+opg02nSXPLTU7srBO/MvJJ8tZNx2IOfqVBlOntZFnl1+kezyK1hmjMHZHzvtfowJh17Equ4HM4yIl1iOB08vb5FoU9J+T9y52ovYOmzO1+V2YkaA3tAkAxoswA/keMP/rVPJFAq9geUGc42nPSBbIDXGJAIkgQLXVVnwHF2j3NV+xPDTik8jk1HrDsP3L6A5B+C4f6Cl9m1fP1Hrfqn7l9AchfBcP9BS/cavfg3xmrSUwUNIqYLo8p4SpEqACWEhKVEJCEJUDShBSoFQkSqATXpyZUVHO/ZYdFOgN76noZ+K8bye+HPn/tqg+s+kF6z2WXfBh9Kfs14vDm7voY/aU1x4nh7OF+mrVfquu49MdYQBFMWHDj2KAGGxxVzF1srj1iM5jPoQBltB0CidXlpeQJkNgWEZTs27F5okRtPQJ+WB5cpStZLTwLfPKfUq52G0EvmBp0WR/PvUGaLA7p7pE+QjvCKXEMJgs6zZgEwHAxLHHYDAg7DferGHxIrASXZ5Ic5wgggdWp4pFoMbTOxRgevFRVsJm6Q6L9jgJsDIDm/GHn3ELXmaqWfMS4mgYhwI11G4xY7VkV8IVr0K1Zgyuph7Qc3QbnDnAGSWE5mg30J2a2Tf7SpX5xoYSR0SKlMt3xmEEaWuklnhLlPlkUcHK3MJQFNsukAm5gndYd6ho4sGOba50ES6nTe5p4dIR5wlZhKtS7vahIJghzzp+qw/WS7vlOafCLEYh1Spkpm41MS2k07XfK3Db2BbuAwopta1nVaIG028bjx26qDC4NrGxTERJI2ne4nb6Vaw7oPm9TvWcr21PB9rh+N5fvV5jTlN/i/cqQMA9hI7v5+uqtU2vk36AaTAiT0NCZkiSTpu3GeSLuCpgua6BPRvAnv1VSn8Axhv7xW7Pejpw3cFNhTX5+mMrOYIEuHWnKDBE2vPmUVJv/AA7GH/wV/sTpwvbgrPM/hHI6PW/VP3L6B5B+C4f6Cl9m1fP9HU/NP3Lv/IJ9y4f6Cl9m1e/B04zWoqcKvRU4XR5akCEgKJRDkJJQEBKVCECJU0oQOSoQoBR1VIoqqDmPssO9soDdTqHvcPwXkcLdz/owN/x2/gvTeyrU90Uxuw899R4+5eb5OFq53cyPrOf/AArhxHs4f6NpsTTJ2Omah6RuYPxRoBsHYmtpHJG3OZ4Q0TPC6fiGEkwHN6T3EvdLss6uIJjT+qhq1rZROXUzq48fwXFIHVALN03+N/KR67JgA4Sdmp26m3EbuJPEugp0trrN8sngN5SVIdq3TQRMBUs2fUY12rQdl7obhmeI36oQ3DNiRltEiINxs37duxOpsA2DyhQ8p6eFZIAAuRq0RcDbOy+u/gn8pPbScctPMIe6G2AyvLQI3bbXvomUGCRbbxVl7iSSNZnv49nnHFN90sStYMrHRrBuTuuE2JmQRpHWE27U+sBlZ5dp8YqIAcfI534rBpYptGyZ+c7hxVponqkNMbRIB2GJ007OKq0qIMwXeR7vxRhqMk3eIJAirUuNp2KJVjAYUjMXE9KZAP8AuJ2u/iOq2KZs6Y6rjwNj68FVogADgAL3Nt5OvaVdY0OGXSZEjUSCJ9d6zld3uyu4JzZaJEw20idBs8oWd/07GWj2ivtmZo6+dXsPgqfOc4WDnWiztsZcsg/NEH+izv8Ap+M40a3YZo69nBJ5iuSM1PzT9y77yD8Fw/0FL7Nq4Cw3PzT9y774P/BcP9BR+zavoYN8Zr0FZCq0VZC6PLT0qalCIVASIQKlQhAISIQKlSFCBQoqqlChrFByD2Vn+7GD/wBan561VYfJTujW+U+h5jVWp7Krv+IDhhaP2tYrE5KqgNqEkDp09SBoH7+3zrhxHswv5FmuzLbLkkuzNzZjmDnCSd+qSmwausPOTuCjFZgjo0rVM++x1aelcJW4hlpbTOWo5wuT0XfFPSvs4W0XHVZlTPDXCXWuQAACABEelVw0eKE7naf6Nlnlw6TuoZ6J6XS8tuCQc3+jHXJ98qdQzY9K5v2WV0bSZAIiIPpn0KWmwH+pUFGlTt7Xo4n3yrdpmx6WokcLKxToU7e1u65PvtbqXsb63F/k8VLDf0lyNmxm+oLh6YntUzB0Zm4y2O6RMX14KOnQZb2t1qjifbaxll4BvqLdyfRpNGU5XWccwzVDmbeBwItpuWexupMU0ODJLrA6PcwdZ2xpG/zKMYQWMugyPfXyD2F2h4bjwUtNgGSc5yvdPSdemZt2jhHan0qQ6Mh9nOzEuPSYdNBqNwjTaptE2FoiNXbfjvPpKlo1Je9t4aYkl1+8QfIm4amejZ2rs/SN2/FItr2bk/mKhDbukEh3SEEHQiRrcdxWbUXiMrS6SbaT37NyuYKYaXAtkDV0lpPxSRrtg7bbSsilQq26b9TPvd23g3ZrorVPC4giOcffMHfB+OWJp9nnU7I9JzUtN4IBg7QY149m1Yj7cnYz6Gt5ZpC4/BFPC4yAOeqREOthj3HJuUmIwr6eAxgqCCaFZ1rz7VE7dyk1vS99uPs2/NK754O/BMN/h6P2bVwKmbn5pXfPB34Jhv8AD0fs2r34t8b4bFFWWqtQU4XR5akCUJoTlUCVJKECyhIhAsoQhAqAhARCqCsFOVBWRflxP2U6oGPqcKGHH+6ofvC8DiKubWQu3eFPsfNxuIdXOIfSLmsblFMOHRGs5gvC+EXgGMMOjiXv7WZf/sVntO7vN2ajwZPFNJO9X34Qg9d3r5Uw4U+O5a2z/ClJ3lKHHxla/JT47kfk7vHKq9vSrmPjIDz4ytfk7vHKDRf458ymk7elfnXeOUgxD/HPerPMu8fzBJzTvG8wVO3pB+VP/SHvKX8rqfpHfWd+Km5l3jeYJOZd4w+qFNQ7I242r+kd9d/8Sf8A2hV/Sv8Ar1P4kcw7xh9UIOHO8fVCaidvRRyjW/Sv+vU/iT28rYgaVqo/zav8Sj5h29v1QkFB3ye5NQ7LbfCDFDTEVv8AVqfxKX848WWlrsRVLXAtc11R5a5psQQTcFUOZduZ3Jwou8VncnLidlnC1JJ+a70L6A8GvgeF/wAPQ+yauH8ieDWKxE8wymbQZflse1d15FwzqWGoU3xmp0abHRcZmMDTfyLEknh0ytuttOgrIUGGCswtOORQnQmhOVZEIKJQCgChCECISoQOQChBRAVE9kqRKiqnNLC8IOQBXC9MWpA1SzbUzsu45LV9jp02KZ/dy7euu5EZApyt9b6ch/u6dvKQ+x0/eV13In5QnKdX6cd/u6fvKP7uH7yuxZQjInKdX6cbf7HFQbVEfY8qrtRam5FOT7Or9OKH2PqqT+7ysV2oMCAAnL9r1Z6cVd7HdcKN/sfV125zQU0U1eX7TqfThx8Aq+7zJfzAxHirueQIyhOX7OpPThZ8A8R4qT8xsT4q7qWDckyDcnL9nUnp4HwI8H6mHHT1K9mKBVvIE6Ek0zlnago04UqdCSFpgJUkICBUIQgEsJESgVCEIFlI4pEIhQlKVCBEBCECOShIhAJCUIQAKVqEIApAUIRTAUJUIGlKhCB6UIQgHJoSIQKUOSIQKEhQhA0lKEIQNlKChCBwKAhCBCUqEIP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Rounded Rectangle 10"/>
          <p:cNvSpPr/>
          <p:nvPr/>
        </p:nvSpPr>
        <p:spPr>
          <a:xfrm>
            <a:off x="-107950" y="360363"/>
            <a:ext cx="1439863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เข็มทิศ</a:t>
            </a:r>
          </a:p>
        </p:txBody>
      </p:sp>
      <p:sp>
        <p:nvSpPr>
          <p:cNvPr id="19" name="Flowchart: Process 9"/>
          <p:cNvSpPr/>
          <p:nvPr/>
        </p:nvSpPr>
        <p:spPr>
          <a:xfrm>
            <a:off x="3154673" y="3792538"/>
            <a:ext cx="2749550" cy="2444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มีการพัฒนาเข็มทิศเพื่อใช้ในการบอกทิศทาง ในระยะแรกใช้เพื่อหาทิศทางในการก่อสร้างบ้านเมือง</a:t>
            </a:r>
          </a:p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8619" name="Picture 4" descr="http://thai.cri.cn/learnchinese/lesson06/img/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03873" y="1357313"/>
            <a:ext cx="33162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lowchart: Process 9"/>
          <p:cNvSpPr/>
          <p:nvPr/>
        </p:nvSpPr>
        <p:spPr>
          <a:xfrm>
            <a:off x="217447" y="3792538"/>
            <a:ext cx="2749550" cy="2444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จีนประดิษฐ์เข็มทิศได้เป็นชาติแรกของโลก ใช้เพื่อการทำนายเป็นหลัก</a:t>
            </a:r>
          </a:p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Flowchart: Process 9"/>
          <p:cNvSpPr/>
          <p:nvPr/>
        </p:nvSpPr>
        <p:spPr>
          <a:xfrm>
            <a:off x="6110259" y="3714750"/>
            <a:ext cx="2749550" cy="2444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rIns="108000"/>
          <a:lstStyle/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ต่อมาพัฒนาเข็มทิศไว้ใช้ในการเดินทาง เดินเรือ ชาวอาหรับได้นำความรู้จากเรื่องเข็มทิศจากจีน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ไปใช้ และชาวยุโรปก็รับ</a:t>
            </a:r>
            <a:br>
              <a:rPr lang="th-TH" sz="2600" dirty="0">
                <a:latin typeface="Angsana New" pitchFamily="18" charset="-34"/>
                <a:cs typeface="Angsana New" pitchFamily="18" charset="-34"/>
              </a:rPr>
            </a:b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มาจากอาหรับอีกต่อหนึ่ง</a:t>
            </a:r>
          </a:p>
          <a:p>
            <a:pPr marL="216000" indent="-2160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แผนผังลําดับงาน: กระบวนการสำรอง 3"/>
          <p:cNvSpPr/>
          <p:nvPr/>
        </p:nvSpPr>
        <p:spPr>
          <a:xfrm>
            <a:off x="1143000" y="1428750"/>
            <a:ext cx="6929438" cy="250983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พบโครงกระดูกมนุษย์โบราณ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วัฒนธรรมแรก คือ 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วัฒนธรรมห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ยาง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เซ่า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อยู่ทางตอนเหนือของจีน                    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มีการเพาะปลูก ทำเครื่องมือจับปลา   เครื่องปั้นดินเผา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                                   แบบลายเขียนสี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-107950" y="360363"/>
            <a:ext cx="3384550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สมัยก่อนประวัติศาสตร์</a:t>
            </a:r>
          </a:p>
        </p:txBody>
      </p:sp>
      <p:pic>
        <p:nvPicPr>
          <p:cNvPr id="12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781300"/>
            <a:ext cx="37957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1563" y="3143250"/>
            <a:ext cx="2466975" cy="321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2450" y="6088063"/>
            <a:ext cx="3246438" cy="769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กระดูก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ศรีษะ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มนุษย์ปักกิ่ง 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พบที่ถ้ำ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โจวโข่วเตี้ยน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ใกล้กรุงปักกิ่ง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625" y="6088063"/>
            <a:ext cx="3311525" cy="769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เครื่องปั้นดินเผาลายเขียนสี </a:t>
            </a:r>
            <a:b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วัฒนธรรมห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ยาง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เซ่า</a:t>
            </a:r>
            <a:endParaRPr lang="th-TH" sz="22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071563" y="857232"/>
            <a:ext cx="7264400" cy="178595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sp>
        <p:nvSpPr>
          <p:cNvPr id="10" name="Flowchart: Process 9"/>
          <p:cNvSpPr/>
          <p:nvPr/>
        </p:nvSpPr>
        <p:spPr>
          <a:xfrm>
            <a:off x="1214438" y="1071564"/>
            <a:ext cx="6911975" cy="142874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ยุคโลหะ-สำริด มีวัฒนธรรมหลงซาน อยู่เป็นชุมชนใหญ่ มีถนน มีการจัดระเบียบการปกครอง การทำเครื่องปั้นดินเผาแบบรมดำ นำหยกมาเป็นเครื่องมือเครื่องใช้ 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500313"/>
            <a:ext cx="271303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Administrator\Desktop\ภาชนะสำริด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2714625"/>
            <a:ext cx="2720975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57422" y="6215082"/>
            <a:ext cx="471490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ภาชนะสามขาและภาชนะสำริดวัฒนธรรมหลงซาน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/>
        </p:nvSpPr>
        <p:spPr>
          <a:xfrm>
            <a:off x="-107950" y="360363"/>
            <a:ext cx="3167063" cy="5953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400" b="1" dirty="0">
                <a:latin typeface="Angsana New" pitchFamily="18" charset="-34"/>
                <a:cs typeface="Angsana New" pitchFamily="18" charset="-34"/>
              </a:rPr>
              <a:t>สมัยประวัติศาสตร์</a:t>
            </a: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1050925" y="1268413"/>
            <a:ext cx="7265988" cy="295275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214688"/>
            <a:ext cx="26606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2.bp.blogspot.com/-_dTbUwooczs/Tnq8rqaaa3I/AAAAAAAAABo/mevBA4gaAAw/s1600/fontchi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0438"/>
            <a:ext cx="34925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1142976" y="6215082"/>
            <a:ext cx="3286149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ตัวอักษร บนกระดองเต่า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8" y="6215082"/>
            <a:ext cx="32908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ภาชนะสำริดในสมัยราชวงศ์</a:t>
            </a: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ชาง</a:t>
            </a:r>
            <a:endParaRPr lang="th-TH" sz="22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Flowchart: Process 9"/>
          <p:cNvSpPr/>
          <p:nvPr/>
        </p:nvSpPr>
        <p:spPr>
          <a:xfrm>
            <a:off x="1419225" y="1412875"/>
            <a:ext cx="6897688" cy="22320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ราชวงศ์</a:t>
            </a:r>
            <a:r>
              <a:rPr lang="th-TH" sz="2600" b="1" dirty="0" err="1">
                <a:latin typeface="Angsana New" pitchFamily="18" charset="-34"/>
                <a:cs typeface="Angsana New" pitchFamily="18" charset="-34"/>
              </a:rPr>
              <a:t>ชาง</a:t>
            </a:r>
            <a:endParaRPr lang="th-TH" sz="2600" b="1" dirty="0">
              <a:latin typeface="Angsana New" pitchFamily="18" charset="-34"/>
              <a:cs typeface="Angsana New" pitchFamily="18" charset="-34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มีการประดิษฐ์ตัวอักษรแบบรูปภาพบนกระดูกสัตว์และบนกระดองเต่า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มีการทำเครื่องใช้ต่างๆ ด้วยสำริด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นับถือเทพเจ้าแห่งการเพาะปลูก  เรียกว่า 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ชางตี้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ทำปฏิทินบอกฤดูกาลต่างๆ ซึ่งมีความสำคัญต่อการเพาะปลูก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1020763" y="765175"/>
            <a:ext cx="7265987" cy="295116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75" y="3071813"/>
            <a:ext cx="2095500" cy="3440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14688"/>
            <a:ext cx="2838450" cy="34051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89000" y="6224588"/>
            <a:ext cx="2933700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 err="1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เล่าจื้อ</a:t>
            </a: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 ผู้ให้กำเนิดลัทธิเต๋า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3570" y="6215082"/>
            <a:ext cx="2663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ขงจื้อ ผู้ให้กำเนิดลัทธิขงจื้อ</a:t>
            </a:r>
          </a:p>
        </p:txBody>
      </p:sp>
      <p:sp>
        <p:nvSpPr>
          <p:cNvPr id="22" name="Flowchart: Process 9"/>
          <p:cNvSpPr/>
          <p:nvPr/>
        </p:nvSpPr>
        <p:spPr>
          <a:xfrm>
            <a:off x="1311275" y="925513"/>
            <a:ext cx="6686550" cy="25749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ราชวงศ์</a:t>
            </a:r>
            <a:r>
              <a:rPr lang="th-TH" sz="2600" b="1" dirty="0" err="1">
                <a:latin typeface="Angsana New" pitchFamily="18" charset="-34"/>
                <a:cs typeface="Angsana New" pitchFamily="18" charset="-34"/>
              </a:rPr>
              <a:t>โจว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เป็นราชวงศ์ที่ปกครองจีนนานที่สุด ในประวัติศาสตร์ราชวงศ์ของจีน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มีความเชื่อว่ากษัตริย์คือโอรสแห่งสวรรค์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มีความรุ่งเรืองทางปรัชญา เกิดลัทธิขงจื้อ ลัทธิเต๋า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มีการประดิษฐ์เข็มทิศ  การประดิษฐ์ตะเกียบเพื่อใช้หยิบ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อาหารซึ่ง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ได้กลายเป็นสัญลักษณ์อย่างหนึ่งของจีน</a:t>
            </a:r>
          </a:p>
          <a:p>
            <a:pPr marL="252000" indent="-252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  <a:p>
            <a:pPr marL="252000" indent="-2520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0"/>
            <a:ext cx="9205913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กลุ่ม 9"/>
          <p:cNvGrpSpPr>
            <a:grpSpLocks/>
          </p:cNvGrpSpPr>
          <p:nvPr/>
        </p:nvGrpSpPr>
        <p:grpSpPr bwMode="auto">
          <a:xfrm>
            <a:off x="-69850" y="0"/>
            <a:ext cx="9213850" cy="3571875"/>
            <a:chOff x="356502" y="923797"/>
            <a:chExt cx="5016425" cy="3385229"/>
          </a:xfrm>
        </p:grpSpPr>
        <p:sp>
          <p:nvSpPr>
            <p:cNvPr id="12" name="สี่เหลี่ยมผืนผ้ามุมมน 11"/>
            <p:cNvSpPr/>
            <p:nvPr/>
          </p:nvSpPr>
          <p:spPr>
            <a:xfrm>
              <a:off x="356502" y="923797"/>
              <a:ext cx="5016425" cy="3186185"/>
            </a:xfrm>
            <a:prstGeom prst="roundRect">
              <a:avLst>
                <a:gd name="adj" fmla="val 5369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/>
            </a:p>
          </p:txBody>
        </p:sp>
        <p:sp>
          <p:nvSpPr>
            <p:cNvPr id="14" name="Flowchart: Process 9"/>
            <p:cNvSpPr/>
            <p:nvPr/>
          </p:nvSpPr>
          <p:spPr>
            <a:xfrm>
              <a:off x="467133" y="1412775"/>
              <a:ext cx="4800349" cy="2896251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/>
            <a:lstStyle/>
            <a:p>
              <a:pPr marL="252000" indent="-252000" fontAlgn="auto">
                <a:spcBef>
                  <a:spcPts val="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Arial" pitchFamily="34" charset="0"/>
                <a:buChar char="•"/>
                <a:defRPr/>
              </a:pPr>
              <a:endParaRPr lang="th-TH" sz="26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1" name="Flowchart: Process 9"/>
          <p:cNvSpPr/>
          <p:nvPr/>
        </p:nvSpPr>
        <p:spPr>
          <a:xfrm>
            <a:off x="347663" y="274638"/>
            <a:ext cx="8451850" cy="28829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ราชวงศ์ฉิน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ปฐมจักรพรรดิ คือ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จิ๋น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ซีฮ่องเต้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สามารถ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รวมจีนให้เป็นปึกแผ่น และมีอำนาจเด็ดขาดในการปกครองมณฑลต่างๆ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โปรด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ให้สร้างถนน ขุดคลอง เพื่อ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เชื่อมโยงราช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ธานีกับมณฑลต่างๆ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ทรงให้สร้าง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กำแพงเมืองจีน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โดยต่อ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เติมและเชื่อมโยงจากกำแพงที่มีอยู่เดิม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สัญลักษณ์ของความยิ่งใหญ่อีกอย่างหนึ่งคือ พระราชวังขนาดใหญ่ และสุสานที่มีทรัพย์สินและรูปปั้นขนาดเท่าตัวจริงของนักรบและม้า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-1" y="1714488"/>
            <a:ext cx="9144001" cy="527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00760" y="6427787"/>
            <a:ext cx="295116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ภาพวาดการสอบจงหงวน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0" y="0"/>
            <a:ext cx="9161463" cy="328453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64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57188" y="142875"/>
            <a:ext cx="8569325" cy="209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n-lt"/>
                <a:cs typeface="+mj-cs"/>
              </a:rPr>
              <a:t>4. </a:t>
            </a:r>
            <a:r>
              <a:rPr lang="th-TH" sz="2600" b="1" dirty="0">
                <a:latin typeface="+mn-lt"/>
                <a:cs typeface="+mj-cs"/>
              </a:rPr>
              <a:t>ราชวงศ์ฮั่น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เป็นสมัยที่จีนมีความเจริญรุ่งเรือง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เริ่มมีการสอบจอหงวน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พระพุทธศาสนาจากอินเดียเริ่มเผยแผ่สู่จีน มีผลต่อความเจริญรุ่งเรืองของ</a:t>
            </a:r>
            <a:r>
              <a:rPr lang="th-TH" sz="2600" dirty="0" err="1">
                <a:latin typeface="+mn-lt"/>
                <a:cs typeface="+mj-cs"/>
              </a:rPr>
              <a:t>อารย</a:t>
            </a:r>
            <a:r>
              <a:rPr lang="th-TH" sz="2600" dirty="0">
                <a:latin typeface="+mn-lt"/>
                <a:cs typeface="+mj-cs"/>
              </a:rPr>
              <a:t>ธรรมจีนมาก </a:t>
            </a:r>
          </a:p>
          <a:p>
            <a:pPr marL="457200" indent="-457200" algn="thaiDi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th-TH" sz="2600" dirty="0">
                <a:latin typeface="+mn-lt"/>
                <a:cs typeface="+mj-cs"/>
              </a:rPr>
              <a:t>มีการสำรวจเส้นทางสายไหมเพื่อใช้ติดต่อกับอินเดีย และยุโรป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7424</TotalTime>
  <Words>1439</Words>
  <Application>Microsoft Office PowerPoint</Application>
  <PresentationFormat>นำเสนอทางหน้าจอ (4:3)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6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</vt:vector>
  </TitlesOfParts>
  <Company>sKz Community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sKzXP</dc:creator>
  <cp:lastModifiedBy>Windows User</cp:lastModifiedBy>
  <cp:revision>563</cp:revision>
  <cp:lastPrinted>2014-01-16T07:41:38Z</cp:lastPrinted>
  <dcterms:created xsi:type="dcterms:W3CDTF">2014-01-06T06:15:20Z</dcterms:created>
  <dcterms:modified xsi:type="dcterms:W3CDTF">2017-09-04T13:16:54Z</dcterms:modified>
</cp:coreProperties>
</file>