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5" r:id="rId4"/>
    <p:sldId id="259" r:id="rId5"/>
    <p:sldId id="263" r:id="rId6"/>
    <p:sldId id="260" r:id="rId7"/>
    <p:sldId id="262" r:id="rId8"/>
    <p:sldId id="264" r:id="rId9"/>
    <p:sldId id="266" r:id="rId10"/>
    <p:sldId id="269" r:id="rId11"/>
    <p:sldId id="268" r:id="rId12"/>
    <p:sldId id="270" r:id="rId13"/>
    <p:sldId id="271" r:id="rId14"/>
    <p:sldId id="272" r:id="rId15"/>
    <p:sldId id="275" r:id="rId16"/>
    <p:sldId id="276" r:id="rId17"/>
  </p:sldIdLst>
  <p:sldSz cx="9144000" cy="6858000" type="screen4x3"/>
  <p:notesSz cx="6888163" cy="100203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604" autoAdjust="0"/>
    <p:restoredTop sz="94660"/>
  </p:normalViewPr>
  <p:slideViewPr>
    <p:cSldViewPr>
      <p:cViewPr>
        <p:scale>
          <a:sx n="60" d="100"/>
          <a:sy n="60" d="100"/>
        </p:scale>
        <p:origin x="-1482" y="-258"/>
      </p:cViewPr>
      <p:guideLst>
        <p:guide orient="horz" pos="4108"/>
        <p:guide orient="horz" pos="237"/>
        <p:guide pos="217"/>
        <p:guide pos="55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49876-41F4-474E-9939-1BCF06196B21}" type="datetimeFigureOut">
              <a:rPr lang="th-TH" smtClean="0"/>
              <a:t>04/09/60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2A9A3-5E66-4B63-A0A1-F12012A6013B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BB58BE8-5262-4DDD-B189-BC38006F045E}" type="datetimeFigureOut">
              <a:rPr lang="th-TH"/>
              <a:pPr>
                <a:defRPr/>
              </a:pPr>
              <a:t>04/09/60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th-TH" noProof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th-TH" noProof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7A7ADC3-C43B-459C-8466-17E09A83C70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02092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9460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1183B2-B943-468E-8728-EA0B2315F1D8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59E88-873C-4928-B003-F491E390CBB2}" type="datetimeFigureOut">
              <a:rPr lang="th-TH"/>
              <a:pPr>
                <a:defRPr/>
              </a:pPr>
              <a:t>04/09/60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663EC-909E-4DB6-AE5E-B18A65B9DF0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6C22B-3EE6-4BD1-AB94-DE64E0AA5F11}" type="datetimeFigureOut">
              <a:rPr lang="th-TH"/>
              <a:pPr>
                <a:defRPr/>
              </a:pPr>
              <a:t>04/09/60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26500-B8EF-41B3-BC19-210138BD48E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BD751-D767-4504-900A-C6F73FB2C5D7}" type="datetimeFigureOut">
              <a:rPr lang="th-TH"/>
              <a:pPr>
                <a:defRPr/>
              </a:pPr>
              <a:t>04/09/60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A87A-9F93-46E9-BE88-48A1170A7B5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4A54C-B6F8-4124-B851-7019CB54F370}" type="datetimeFigureOut">
              <a:rPr lang="th-TH"/>
              <a:pPr>
                <a:defRPr/>
              </a:pPr>
              <a:t>04/09/60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24FBF-59CA-4E80-A313-F6A1543B77B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61262-3AEE-41FC-A045-6A23D9593BBE}" type="datetimeFigureOut">
              <a:rPr lang="th-TH"/>
              <a:pPr>
                <a:defRPr/>
              </a:pPr>
              <a:t>04/09/60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BCE5-4FDA-4FCE-8196-3AAD01FFC85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F8CDA-1DB7-4145-BDF3-27B4E800D643}" type="datetimeFigureOut">
              <a:rPr lang="th-TH"/>
              <a:pPr>
                <a:defRPr/>
              </a:pPr>
              <a:t>04/09/60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4BA2D-1643-479E-AA20-2FFC1674546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EFB4D-F667-471D-82A8-A3EF039C1D87}" type="datetimeFigureOut">
              <a:rPr lang="th-TH"/>
              <a:pPr>
                <a:defRPr/>
              </a:pPr>
              <a:t>04/09/60</a:t>
            </a:fld>
            <a:endParaRPr lang="th-TH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D7F5E-F2F9-4D6F-BF1F-5C5D8C22087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1EFE2-0C34-493E-B9D8-BD0B2B764791}" type="datetimeFigureOut">
              <a:rPr lang="th-TH"/>
              <a:pPr>
                <a:defRPr/>
              </a:pPr>
              <a:t>04/09/60</a:t>
            </a:fld>
            <a:endParaRPr lang="th-TH"/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014EB-C83B-474C-98B5-FD7B5F2AB2C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6B1BC-93E7-48F7-964B-F4381B2908C6}" type="datetimeFigureOut">
              <a:rPr lang="th-TH"/>
              <a:pPr>
                <a:defRPr/>
              </a:pPr>
              <a:t>04/09/60</a:t>
            </a:fld>
            <a:endParaRPr lang="th-TH"/>
          </a:p>
        </p:txBody>
      </p:sp>
      <p:sp>
        <p:nvSpPr>
          <p:cNvPr id="3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7C16-581F-4575-8026-0D711FDD244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2200A-2955-4119-B20C-6034E9464905}" type="datetimeFigureOut">
              <a:rPr lang="th-TH"/>
              <a:pPr>
                <a:defRPr/>
              </a:pPr>
              <a:t>04/09/60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2F39-5C6B-44C4-B507-02E012D1F45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3BADD-30D8-4BBA-889B-E7A85D6BF923}" type="datetimeFigureOut">
              <a:rPr lang="th-TH"/>
              <a:pPr>
                <a:defRPr/>
              </a:pPr>
              <a:t>04/09/60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C1C25-7F68-4664-8A5B-6AD03E8D5C6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6FBA59-13B3-4270-BF25-9EEC2FF191A0}" type="datetimeFigureOut">
              <a:rPr lang="th-TH"/>
              <a:pPr>
                <a:defRPr/>
              </a:pPr>
              <a:t>04/09/60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D00F5C-99E7-424B-8BC9-154D598C552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รูปภาพ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10"/>
          <p:cNvSpPr/>
          <p:nvPr/>
        </p:nvSpPr>
        <p:spPr>
          <a:xfrm>
            <a:off x="-323850" y="5373688"/>
            <a:ext cx="9791700" cy="172720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7" name="ชื่อเรื่องรอง 2"/>
          <p:cNvSpPr txBox="1">
            <a:spLocks/>
          </p:cNvSpPr>
          <p:nvPr/>
        </p:nvSpPr>
        <p:spPr bwMode="auto">
          <a:xfrm>
            <a:off x="339725" y="5710238"/>
            <a:ext cx="8466138" cy="6477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000" b="1" dirty="0" smtClean="0">
                <a:solidFill>
                  <a:schemeClr val="accent6">
                    <a:lumMod val="75000"/>
                  </a:schemeClr>
                </a:solidFill>
              </a:rPr>
              <a:t>การสร้างองค์ความรู้ใหม่ทางประวัติศาสตร์สากล</a:t>
            </a:r>
            <a:endParaRPr lang="th-TH" sz="5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กลุ่ม 7"/>
          <p:cNvGrpSpPr>
            <a:grpSpLocks/>
          </p:cNvGrpSpPr>
          <p:nvPr/>
        </p:nvGrpSpPr>
        <p:grpSpPr bwMode="auto">
          <a:xfrm>
            <a:off x="-323850" y="-171450"/>
            <a:ext cx="3455988" cy="885825"/>
            <a:chOff x="-323850" y="-171450"/>
            <a:chExt cx="3455988" cy="885806"/>
          </a:xfrm>
        </p:grpSpPr>
        <p:sp>
          <p:nvSpPr>
            <p:cNvPr id="9" name="แผนผังลําดับงาน: กระบวนการสำรอง 8"/>
            <p:cNvSpPr/>
            <p:nvPr/>
          </p:nvSpPr>
          <p:spPr>
            <a:xfrm>
              <a:off x="-323850" y="-171450"/>
              <a:ext cx="3095625" cy="863581"/>
            </a:xfrm>
            <a:prstGeom prst="flowChartAlternateProcess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10" name="Rectangle 3"/>
            <p:cNvSpPr>
              <a:spLocks/>
            </p:cNvSpPr>
            <p:nvPr/>
          </p:nvSpPr>
          <p:spPr bwMode="auto">
            <a:xfrm>
              <a:off x="339725" y="-73027"/>
              <a:ext cx="2792413" cy="78738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ngsana New" pitchFamily="18" charset="-34"/>
                  <a:sym typeface="TH Sarabun New Bold"/>
                </a:rPr>
                <a:t>หน่วยการเรียนรู้ที่</a:t>
              </a:r>
              <a:r>
                <a:rPr lang="th-TH" sz="3200" b="1" dirty="0">
                  <a:solidFill>
                    <a:schemeClr val="accent6">
                      <a:lumMod val="75000"/>
                    </a:schemeClr>
                  </a:solidFill>
                  <a:latin typeface="Angsana New" pitchFamily="18" charset="-34"/>
                  <a:sym typeface="TH Sarabun New Bold"/>
                </a:rPr>
                <a:t> 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ngsana New" pitchFamily="18" charset="-34"/>
                  <a:sym typeface="TH Sarabun New Bold"/>
                </a:rPr>
                <a:t> </a:t>
              </a:r>
              <a:r>
                <a:rPr lang="en-US" sz="4800" b="1" dirty="0">
                  <a:solidFill>
                    <a:schemeClr val="accent6">
                      <a:lumMod val="75000"/>
                    </a:schemeClr>
                  </a:solidFill>
                  <a:latin typeface="Angsana New" pitchFamily="18" charset="-34"/>
                  <a:sym typeface="TH Sarabun New Bold"/>
                </a:rPr>
                <a:t>2</a:t>
              </a:r>
            </a:p>
          </p:txBody>
        </p:sp>
      </p:grp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-84110"/>
            <a:ext cx="1547664" cy="937231"/>
          </a:xfrm>
          <a:prstGeom prst="rect">
            <a:avLst/>
          </a:prstGeom>
          <a:noFill/>
          <a:ln>
            <a:noFill/>
          </a:ln>
          <a:effectLst>
            <a:outerShdw dist="25400" dir="2399979" sx="100999" sy="100999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3.bp.blogspot.com/_uNkopWSg5oY/TRmx1kopczI/AAAAAAAABGE/_1bZ4YEp1H4/s1600/Notre%252BDame%252BCathedral%252B1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30188" y="447675"/>
            <a:ext cx="5594351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4" name="สี่เหลี่ยมผืนผ้า 3"/>
          <p:cNvSpPr/>
          <p:nvPr/>
        </p:nvSpPr>
        <p:spPr>
          <a:xfrm>
            <a:off x="4721461" y="594554"/>
            <a:ext cx="4073289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j-cs"/>
              </a:rPr>
              <a:t>หลักฐานทาง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j-cs"/>
              </a:rPr>
              <a:t>ประวัติศาสตร์สากล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395288" y="2060575"/>
            <a:ext cx="5105400" cy="35782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5126" name="Picture 6" descr="http://www.learn-italian-in-florence.com/images/florence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925" y="2060575"/>
            <a:ext cx="3992563" cy="303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Rounded Rectangle 10"/>
          <p:cNvSpPr/>
          <p:nvPr/>
        </p:nvSpPr>
        <p:spPr>
          <a:xfrm>
            <a:off x="-107950" y="360363"/>
            <a:ext cx="4941888" cy="5953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latin typeface="Angsana New" pitchFamily="18" charset="-34"/>
                <a:cs typeface="Angsana New" pitchFamily="18" charset="-34"/>
              </a:rPr>
              <a:t>หลักฐานชั้นต้นหรือหลักฐานปฐมภูมิ</a:t>
            </a:r>
          </a:p>
        </p:txBody>
      </p:sp>
      <p:sp>
        <p:nvSpPr>
          <p:cNvPr id="8" name="ตัวแทนเนื้อหา 2"/>
          <p:cNvSpPr txBox="1">
            <a:spLocks/>
          </p:cNvSpPr>
          <p:nvPr/>
        </p:nvSpPr>
        <p:spPr>
          <a:xfrm>
            <a:off x="755650" y="2378075"/>
            <a:ext cx="4121150" cy="2944813"/>
          </a:xfrm>
          <a:prstGeom prst="rect">
            <a:avLst/>
          </a:prstGeom>
        </p:spPr>
        <p:txBody>
          <a:bodyPr lIns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เกิดขึ้นในช่วงที่ต้องการจะศึกษา และเขียนขึ้นโดยบุคคลที่อยู่ร่วมในเหตุการณ์ </a:t>
            </a:r>
          </a:p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มีทั้งที่เป็นลายลักษณ์อักษร และที่ไม่เป็นลายลักษณ์อักษร  </a:t>
            </a:r>
          </a:p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หลักฐานชั้นต้นที่เป็นลายลักษณ์อักษร เป็นหลักฐานที่ได้รับความเชื่อถือมาก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8225" y="4941888"/>
            <a:ext cx="3990975" cy="110648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atin typeface="Angsana New" pitchFamily="18" charset="-34"/>
                <a:cs typeface="Angsana New" pitchFamily="18" charset="-34"/>
              </a:rPr>
              <a:t>โดมใหญ่แห่งโบสถ์เมือง</a:t>
            </a:r>
            <a:r>
              <a:rPr lang="th-TH" sz="2200" dirty="0" err="1">
                <a:latin typeface="Angsana New" pitchFamily="18" charset="-34"/>
                <a:cs typeface="Angsana New" pitchFamily="18" charset="-34"/>
              </a:rPr>
              <a:t>ฟลอเรนซ์</a:t>
            </a:r>
            <a:r>
              <a:rPr lang="th-TH" sz="2200" dirty="0">
                <a:latin typeface="Angsana New" pitchFamily="18" charset="-34"/>
                <a:cs typeface="Angsana New" pitchFamily="18" charset="-34"/>
              </a:rPr>
              <a:t> จัดเป็นหลักฐานชั้นต้นที่ไม่เป็นลายลักษณ์อักษร ที่ให้ความรู้เกี่ยวกับศิลปะ</a:t>
            </a:r>
            <a:r>
              <a:rPr lang="th-TH" sz="2200" dirty="0" err="1">
                <a:latin typeface="Angsana New" pitchFamily="18" charset="-34"/>
                <a:cs typeface="Angsana New" pitchFamily="18" charset="-34"/>
              </a:rPr>
              <a:t>สมัยเร</a:t>
            </a:r>
            <a:r>
              <a:rPr lang="th-TH" sz="2200" dirty="0">
                <a:latin typeface="Angsana New" pitchFamily="18" charset="-34"/>
                <a:cs typeface="Angsana New" pitchFamily="18" charset="-34"/>
              </a:rPr>
              <a:t>เนอ</a:t>
            </a:r>
            <a:r>
              <a:rPr lang="th-TH" sz="2200" dirty="0" err="1">
                <a:latin typeface="Angsana New" pitchFamily="18" charset="-34"/>
                <a:cs typeface="Angsana New" pitchFamily="18" charset="-34"/>
              </a:rPr>
              <a:t>ซองซ์</a:t>
            </a:r>
            <a:endParaRPr lang="th-TH" sz="22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สี่เหลี่ยมผืนผ้ามุมมน 15"/>
          <p:cNvSpPr/>
          <p:nvPr/>
        </p:nvSpPr>
        <p:spPr>
          <a:xfrm>
            <a:off x="319088" y="1098550"/>
            <a:ext cx="8528050" cy="2978150"/>
          </a:xfrm>
          <a:prstGeom prst="roundRect">
            <a:avLst>
              <a:gd name="adj" fmla="val 12084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7176" name="Picture 8" descr="http://t2.gstatic.com/images?q=tbn:ANd9GcTw92ao138nvx_ziUz2_-lmTy7KCu9s0BcepNWkLWllu_LBFLZa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30778" y="3379068"/>
            <a:ext cx="1870466" cy="2663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http://images.amazon.com/images/P/0816042497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3622302" y="3344292"/>
            <a:ext cx="1956579" cy="2701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4" name="Picture 6" descr="http://ecx.images-amazon.com/images/I/51eB7QjS8WL._SX258_BO1,204,203,200_.jpg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6500826" y="3348507"/>
            <a:ext cx="2048344" cy="2694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630238" y="6078538"/>
            <a:ext cx="8118475" cy="43021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atin typeface="Angsana New" pitchFamily="18" charset="-34"/>
                <a:cs typeface="Angsana New" pitchFamily="18" charset="-34"/>
              </a:rPr>
              <a:t>หนังสือที่มีการรวบรวมข้อมูลและตีพิมพ์ภายหลัง จัดเป็นหลักฐานชั้นรองที่เป็นลายลักษณ์อักษร</a:t>
            </a:r>
          </a:p>
        </p:txBody>
      </p:sp>
      <p:sp>
        <p:nvSpPr>
          <p:cNvPr id="8" name="Rounded Rectangle 10"/>
          <p:cNvSpPr/>
          <p:nvPr/>
        </p:nvSpPr>
        <p:spPr>
          <a:xfrm>
            <a:off x="-107950" y="360363"/>
            <a:ext cx="4967288" cy="5953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latin typeface="Angsana New" pitchFamily="18" charset="-34"/>
                <a:cs typeface="Angsana New" pitchFamily="18" charset="-34"/>
              </a:rPr>
              <a:t>หลักฐานชั้นรองหรือหลักฐานทุติยภูมิ</a:t>
            </a:r>
          </a:p>
        </p:txBody>
      </p:sp>
      <p:sp>
        <p:nvSpPr>
          <p:cNvPr id="10" name="ตัวแทนเนื้อหา 2"/>
          <p:cNvSpPr txBox="1">
            <a:spLocks/>
          </p:cNvSpPr>
          <p:nvPr/>
        </p:nvSpPr>
        <p:spPr>
          <a:xfrm>
            <a:off x="496888" y="1285875"/>
            <a:ext cx="8432800" cy="2289175"/>
          </a:xfrm>
          <a:prstGeom prst="rect">
            <a:avLst/>
          </a:prstGeom>
        </p:spPr>
        <p:txBody>
          <a:bodyPr l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เป็นหลักฐานที่ทำขึ้นภายหลังจากเหตุการณ์ </a:t>
            </a:r>
          </a:p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หลักฐานชั้นรองมีทั้งที่เป็นลายลักษณ์อักษร และไม่เป็นลายลักษณ์อักษร </a:t>
            </a:r>
          </a:p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การระบุว่าหลักฐานที่มีอยู่เป็นหลักฐานชั้นต้นหรือชั้นรองนั้น ให้คำนึงว่าหลักฐานนั้นผลิตขึ้นหรือมีอยู่ร่วมสมัยกับเหตุการณ์ที่ต้องการศึกษาหรือไม่ และไม่มีการเรียบเรียงขึ้นมาใหม่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1" name="Picture 8" descr="http://t2.gstatic.com/images?q=tbn:ANd9GcTw92ao138nvx_ziUz2_-lmTy7KCu9s0BcepNWkLWllu_LBFLZa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-4499972" y="2564904"/>
            <a:ext cx="1584176" cy="2255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 descr="http://images.amazon.com/images/P/0816042497.jpg"/>
          <p:cNvPicPr>
            <a:picLocks noChangeAspect="1" noChangeArrowheads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 bwMode="auto">
          <a:xfrm>
            <a:off x="-4172247" y="1097965"/>
            <a:ext cx="1657109" cy="2288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" name="ตัวแทนเนื้อหา 2"/>
          <p:cNvSpPr txBox="1">
            <a:spLocks/>
          </p:cNvSpPr>
          <p:nvPr/>
        </p:nvSpPr>
        <p:spPr>
          <a:xfrm>
            <a:off x="-8943975" y="1211263"/>
            <a:ext cx="4443412" cy="4881562"/>
          </a:xfrm>
          <a:prstGeom prst="rect">
            <a:avLst/>
          </a:prstGeom>
        </p:spPr>
        <p:txBody>
          <a:bodyPr l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หลักฐานที่ทำขึ้นภายหลังจากเหตุการณ์ที่เกิดขึ้น</a:t>
            </a:r>
          </a:p>
          <a:p>
            <a:pPr marL="252000" indent="-252000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หลักฐานชั้นรองที่เป็นลายลักษณ์อักษร เช่น หนังสือ วิทยานิพนธ์ บทความ  เป็นต้น</a:t>
            </a:r>
          </a:p>
          <a:p>
            <a:pPr marL="252000" indent="-252000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หลักฐานชั้นรองที่ไม่เป็นลายลักษณ์อักษร</a:t>
            </a:r>
            <a:br>
              <a:rPr lang="th-TH" sz="2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เช่น ภาพยนตร์ หลักฐานโสตทัศน์ต่างๆ </a:t>
            </a:r>
          </a:p>
          <a:p>
            <a:pPr marL="252000" indent="-252000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การระบุว่าหลักฐานที่มีอยู่เป็นหลักฐานชั้นต้นหรือชั้นรองนั้น ให้คำนึงว่าหลักฐานนั้นผลิตขึ้นหรือมีอยู่ร่วมสมัยกับเหตุการณ์ที่ต้องการศึกษาหรือไม่ และไม่มีการเรียบเรียง</a:t>
            </a:r>
            <a:br>
              <a:rPr lang="th-TH" sz="2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ขึ้นมาใหม่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395288" y="2000250"/>
            <a:ext cx="6048375" cy="3143250"/>
          </a:xfrm>
          <a:prstGeom prst="roundRect">
            <a:avLst>
              <a:gd name="adj" fmla="val 1406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8194" name="Picture 2" descr="http://t3.gstatic.com/images?q=tbn:ANd9GcR_nJufIQKgCxoW-kzPrGqsAv7XugOYSDxhe1ikW53fZoiQGaLD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1714500"/>
            <a:ext cx="2652712" cy="377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5786438" y="5448300"/>
            <a:ext cx="2643187" cy="4318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atin typeface="Angsana New" pitchFamily="18" charset="-34"/>
                <a:cs typeface="Angsana New" pitchFamily="18" charset="-34"/>
              </a:rPr>
              <a:t>เฮโรโด</a:t>
            </a:r>
            <a:r>
              <a:rPr lang="th-TH" sz="2200" dirty="0" err="1">
                <a:latin typeface="Angsana New" pitchFamily="18" charset="-34"/>
                <a:cs typeface="Angsana New" pitchFamily="18" charset="-34"/>
              </a:rPr>
              <a:t>ตุส</a:t>
            </a:r>
            <a:endParaRPr lang="th-TH" sz="2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ounded Rectangle 10"/>
          <p:cNvSpPr/>
          <p:nvPr/>
        </p:nvSpPr>
        <p:spPr>
          <a:xfrm>
            <a:off x="-107950" y="360363"/>
            <a:ext cx="5400675" cy="5953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latin typeface="Angsana New" pitchFamily="18" charset="-34"/>
                <a:cs typeface="Angsana New" pitchFamily="18" charset="-34"/>
              </a:rPr>
              <a:t>ตัวอย่างหลักฐานทางประวัติศาสตร์สากล</a:t>
            </a:r>
          </a:p>
        </p:txBody>
      </p:sp>
      <p:sp>
        <p:nvSpPr>
          <p:cNvPr id="8" name="ตัวแทนเนื้อหา 2"/>
          <p:cNvSpPr txBox="1">
            <a:spLocks/>
          </p:cNvSpPr>
          <p:nvPr/>
        </p:nvSpPr>
        <p:spPr>
          <a:xfrm>
            <a:off x="668338" y="2392363"/>
            <a:ext cx="4948237" cy="2543175"/>
          </a:xfrm>
          <a:prstGeom prst="rect">
            <a:avLst/>
          </a:prstGeom>
        </p:spPr>
        <p:txBody>
          <a:bodyPr lIns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สมัยโบราณ</a:t>
            </a:r>
          </a:p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ผลงานสำคัญในสมัยนี้ คือ สงครามเปอร์เซีย             ของเฮโรโด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ตุส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วิธีการเขียนประวัติศาสตร์ของเฮโรโด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ตุส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ได้ถูกใช้เป็นมาตรฐานการเขียนประวัติศาสตร์ในสมัยต่อมา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มุมมน 9"/>
          <p:cNvSpPr/>
          <p:nvPr/>
        </p:nvSpPr>
        <p:spPr>
          <a:xfrm>
            <a:off x="611188" y="3944938"/>
            <a:ext cx="7851775" cy="24812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600" dirty="0">
                <a:solidFill>
                  <a:schemeClr val="tx1"/>
                </a:solidFill>
                <a:cs typeface="+mj-cs"/>
              </a:rPr>
              <a:t/>
            </a:r>
            <a:br>
              <a:rPr lang="th-TH" sz="2600" dirty="0">
                <a:solidFill>
                  <a:schemeClr val="tx1"/>
                </a:solidFill>
                <a:cs typeface="+mj-cs"/>
              </a:rPr>
            </a:br>
            <a:endParaRPr lang="th-TH" sz="26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 bwMode="auto">
          <a:xfrm>
            <a:off x="868363" y="4233863"/>
            <a:ext cx="6119812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h-TH" sz="2600" dirty="0">
                <a:latin typeface="Angsana New" pitchFamily="18" charset="-34"/>
              </a:rPr>
              <a:t>	</a:t>
            </a:r>
            <a:r>
              <a:rPr lang="en-US" sz="2600" b="1" dirty="0">
                <a:latin typeface="Angsana New" pitchFamily="18" charset="-34"/>
              </a:rPr>
              <a:t>2.</a:t>
            </a:r>
            <a:r>
              <a:rPr lang="en-US" sz="2600" dirty="0">
                <a:latin typeface="Angsana New" pitchFamily="18" charset="-34"/>
              </a:rPr>
              <a:t> </a:t>
            </a:r>
            <a:r>
              <a:rPr lang="th-TH" sz="2600" dirty="0" smtClean="0">
                <a:latin typeface="Angsana New" pitchFamily="18" charset="-34"/>
              </a:rPr>
              <a:t>แ</a:t>
            </a:r>
            <a:r>
              <a:rPr lang="th-TH" sz="2600" b="1" dirty="0" smtClean="0">
                <a:latin typeface="Angsana New" pitchFamily="18" charset="-34"/>
              </a:rPr>
              <a:t>มก</a:t>
            </a:r>
            <a:r>
              <a:rPr lang="th-TH" sz="2600" b="1" dirty="0">
                <a:latin typeface="Angsana New" pitchFamily="18" charset="-34"/>
              </a:rPr>
              <a:t>นา </a:t>
            </a:r>
            <a:r>
              <a:rPr lang="th-TH" sz="2600" b="1" dirty="0" err="1">
                <a:latin typeface="Angsana New" pitchFamily="18" charset="-34"/>
              </a:rPr>
              <a:t>คาร์</a:t>
            </a:r>
            <a:r>
              <a:rPr lang="th-TH" sz="2600" b="1" dirty="0">
                <a:latin typeface="Angsana New" pitchFamily="18" charset="-34"/>
              </a:rPr>
              <a:t>ตา </a:t>
            </a:r>
            <a:r>
              <a:rPr lang="th-TH" sz="2600" dirty="0">
                <a:latin typeface="Angsana New" pitchFamily="18" charset="-34"/>
              </a:rPr>
              <a:t>เป็นกฎบัตรเพื่อจำกัดพระราชอำนาจ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h-TH" sz="2600" dirty="0">
                <a:latin typeface="Angsana New" pitchFamily="18" charset="-34"/>
              </a:rPr>
              <a:t>ของกษัตริย์ อีกทั้งเป็นการประกันสิทธิและเสรีภาพของประชาชนไม่ให้ถูกเจ้าหน้าที่รัฐ</a:t>
            </a:r>
            <a:r>
              <a:rPr lang="th-TH" sz="2600" dirty="0" smtClean="0">
                <a:latin typeface="Angsana New" pitchFamily="18" charset="-34"/>
              </a:rPr>
              <a:t>รังแก</a:t>
            </a:r>
            <a:endParaRPr lang="th-TH" sz="2600" dirty="0">
              <a:latin typeface="Angsana New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538163" y="673100"/>
            <a:ext cx="7850187" cy="24828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600" dirty="0">
                <a:solidFill>
                  <a:schemeClr val="tx1"/>
                </a:solidFill>
                <a:cs typeface="+mj-cs"/>
              </a:rPr>
              <a:t/>
            </a:r>
            <a:br>
              <a:rPr lang="th-TH" sz="2600" dirty="0">
                <a:solidFill>
                  <a:schemeClr val="tx1"/>
                </a:solidFill>
                <a:cs typeface="+mj-cs"/>
              </a:rPr>
            </a:br>
            <a:endParaRPr lang="th-TH" sz="26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9220" name="Picture 4" descr="http://www.nationalarchives.gov.uk/pathways/citizenship/images/citizen_subject/magna_cart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837012">
            <a:off x="6738938" y="2451100"/>
            <a:ext cx="230505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24463" y="5721350"/>
            <a:ext cx="3529012" cy="76993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atin typeface="Angsana New" pitchFamily="18" charset="-34"/>
                <a:cs typeface="Angsana New" pitchFamily="18" charset="-34"/>
              </a:rPr>
              <a:t>แมกนา </a:t>
            </a:r>
            <a:r>
              <a:rPr lang="th-TH" sz="2200" dirty="0" err="1">
                <a:latin typeface="Angsana New" pitchFamily="18" charset="-34"/>
                <a:cs typeface="Angsana New" pitchFamily="18" charset="-34"/>
              </a:rPr>
              <a:t>คาร์</a:t>
            </a:r>
            <a:r>
              <a:rPr lang="th-TH" sz="2200" dirty="0">
                <a:latin typeface="Angsana New" pitchFamily="18" charset="-34"/>
                <a:cs typeface="Angsana New" pitchFamily="18" charset="-34"/>
              </a:rPr>
              <a:t>ตา หลักฐานทางประวัติศาสตร์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atin typeface="Angsana New" pitchFamily="18" charset="-34"/>
                <a:cs typeface="Angsana New" pitchFamily="18" charset="-34"/>
              </a:rPr>
              <a:t>เกี่ยวกับการเมืองการปกครองของอังกฤษ</a:t>
            </a:r>
          </a:p>
        </p:txBody>
      </p:sp>
      <p:sp>
        <p:nvSpPr>
          <p:cNvPr id="9" name="ตัวแทนเนื้อหา 2"/>
          <p:cNvSpPr txBox="1">
            <a:spLocks/>
          </p:cNvSpPr>
          <p:nvPr/>
        </p:nvSpPr>
        <p:spPr bwMode="auto">
          <a:xfrm>
            <a:off x="900113" y="957263"/>
            <a:ext cx="70564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h-TH" b="1">
                <a:latin typeface="Angsana New" pitchFamily="18" charset="-34"/>
              </a:rPr>
              <a:t>สมัยกลาง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h-TH" sz="2600" b="1">
                <a:latin typeface="Angsana New" pitchFamily="18" charset="-34"/>
              </a:rPr>
              <a:t>	</a:t>
            </a:r>
            <a:r>
              <a:rPr lang="en-US" sz="2600" b="1">
                <a:latin typeface="Angsana New" pitchFamily="18" charset="-34"/>
              </a:rPr>
              <a:t>1. </a:t>
            </a:r>
            <a:r>
              <a:rPr lang="th-TH" sz="2600" b="1">
                <a:latin typeface="Angsana New" pitchFamily="18" charset="-34"/>
              </a:rPr>
              <a:t>ประวัติศาสตร์ของพวกแฟรงก์ </a:t>
            </a:r>
            <a:r>
              <a:rPr lang="th-TH" sz="2600">
                <a:latin typeface="Angsana New" pitchFamily="18" charset="-34"/>
              </a:rPr>
              <a:t>เขียนโดยบาทหลวงเกรเกอรีแห่งเมืองตูร์ อธิบายความเปลี่ยนแปลงของพวกแฟรงก์ จากการเป็นอนารยชนมาเป็นการตั้งอาณาจักรให้เป็นเอกภาพ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สี่เหลี่ยมผืนผ้ามุมมน 3"/>
          <p:cNvSpPr/>
          <p:nvPr/>
        </p:nvSpPr>
        <p:spPr>
          <a:xfrm>
            <a:off x="395288" y="333375"/>
            <a:ext cx="8355012" cy="18716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600" dirty="0">
                <a:solidFill>
                  <a:schemeClr val="tx1"/>
                </a:solidFill>
                <a:cs typeface="+mj-cs"/>
              </a:rPr>
              <a:t/>
            </a:r>
            <a:br>
              <a:rPr lang="th-TH" sz="2600" dirty="0">
                <a:solidFill>
                  <a:schemeClr val="tx1"/>
                </a:solidFill>
                <a:cs typeface="+mj-cs"/>
              </a:rPr>
            </a:br>
            <a:endParaRPr lang="th-TH" sz="26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ตัวแทนเนื้อหา 2"/>
          <p:cNvSpPr txBox="1">
            <a:spLocks/>
          </p:cNvSpPr>
          <p:nvPr/>
        </p:nvSpPr>
        <p:spPr>
          <a:xfrm>
            <a:off x="611188" y="333375"/>
            <a:ext cx="8139112" cy="1885950"/>
          </a:xfrm>
          <a:prstGeom prst="rect">
            <a:avLst/>
          </a:prstGeom>
          <a:effectLst/>
        </p:spPr>
        <p:txBody>
          <a:bodyPr lIns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สมัยใหม่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1.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คำประกาศอิสรภาพของสหรัฐอเมริกา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เ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ป็นหลักฐาน</a:t>
            </a:r>
          </a:p>
          <a:p>
            <a:pPr marL="0" indent="0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ทางประวัติศาสตร์ที่สำคัญมาก เพราะเป็นการ</a:t>
            </a:r>
          </a:p>
          <a:p>
            <a:pPr marL="0" indent="0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ประกาศสิทธิพื้นฐานของมนุษยชน</a:t>
            </a:r>
          </a:p>
        </p:txBody>
      </p:sp>
      <p:sp>
        <p:nvSpPr>
          <p:cNvPr id="18" name="สี่เหลี่ยมผืนผ้ามุมมน 11"/>
          <p:cNvSpPr/>
          <p:nvPr/>
        </p:nvSpPr>
        <p:spPr>
          <a:xfrm>
            <a:off x="395288" y="2538413"/>
            <a:ext cx="8355012" cy="18732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600" dirty="0">
                <a:solidFill>
                  <a:schemeClr val="tx1"/>
                </a:solidFill>
                <a:cs typeface="+mj-cs"/>
              </a:rPr>
              <a:t/>
            </a:r>
            <a:br>
              <a:rPr lang="th-TH" sz="2600" dirty="0">
                <a:solidFill>
                  <a:schemeClr val="tx1"/>
                </a:solidFill>
                <a:cs typeface="+mj-cs"/>
              </a:rPr>
            </a:br>
            <a:endParaRPr lang="th-TH" sz="26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9" name="Picture 2" descr="Click Image to En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17565">
            <a:off x="5741988" y="1104900"/>
            <a:ext cx="2589212" cy="3071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0" name="สี่เหลี่ยมผืนผ้ามุมมน 13"/>
          <p:cNvSpPr/>
          <p:nvPr/>
        </p:nvSpPr>
        <p:spPr>
          <a:xfrm>
            <a:off x="395288" y="4795838"/>
            <a:ext cx="8355012" cy="18716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600" dirty="0">
                <a:solidFill>
                  <a:schemeClr val="tx1"/>
                </a:solidFill>
                <a:cs typeface="+mj-cs"/>
              </a:rPr>
              <a:t/>
            </a:r>
            <a:br>
              <a:rPr lang="th-TH" sz="2600" dirty="0">
                <a:solidFill>
                  <a:schemeClr val="tx1"/>
                </a:solidFill>
                <a:cs typeface="+mj-cs"/>
              </a:rPr>
            </a:br>
            <a:endParaRPr lang="th-TH" sz="26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26013" y="4057650"/>
            <a:ext cx="1958975" cy="76993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108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cs typeface="+mj-cs"/>
              </a:rPr>
              <a:t>ร่างคำประกาศอิสรภาพของสหรัฐอเมริกา</a:t>
            </a:r>
          </a:p>
        </p:txBody>
      </p:sp>
      <p:pic>
        <p:nvPicPr>
          <p:cNvPr id="22" name="Picture 4" descr="http://www.historyplace.com/unitedstates/usgfx/const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10505">
            <a:off x="6767513" y="3322638"/>
            <a:ext cx="2105025" cy="253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3" name="TextBox 22"/>
          <p:cNvSpPr txBox="1"/>
          <p:nvPr/>
        </p:nvSpPr>
        <p:spPr>
          <a:xfrm>
            <a:off x="6010275" y="5497513"/>
            <a:ext cx="2419350" cy="4318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cs typeface="+mj-cs"/>
              </a:rPr>
              <a:t>รัฐธรรมนูญแห่งสหรัฐอเมริกา</a:t>
            </a:r>
          </a:p>
        </p:txBody>
      </p:sp>
      <p:sp>
        <p:nvSpPr>
          <p:cNvPr id="24" name="ตัวแทนเนื้อหา 2"/>
          <p:cNvSpPr txBox="1">
            <a:spLocks/>
          </p:cNvSpPr>
          <p:nvPr/>
        </p:nvSpPr>
        <p:spPr>
          <a:xfrm>
            <a:off x="611188" y="2781300"/>
            <a:ext cx="6970712" cy="2016125"/>
          </a:xfrm>
          <a:prstGeom prst="rect">
            <a:avLst/>
          </a:prstGeom>
        </p:spPr>
        <p:txBody>
          <a:bodyPr lIns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รัฐธรรมนูญแห่งสหรัฐอเมริกา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มีความสำคัญ</a:t>
            </a:r>
          </a:p>
          <a:p>
            <a:pPr marL="0" indent="0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ต่อรูปแบบการปกครองระบอบประชาธิปไตย</a:t>
            </a:r>
          </a:p>
          <a:p>
            <a:pPr marL="0" indent="0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ในประเทศต่างๆ</a:t>
            </a:r>
          </a:p>
        </p:txBody>
      </p:sp>
      <p:sp>
        <p:nvSpPr>
          <p:cNvPr id="25" name="ตัวแทนเนื้อหา 2"/>
          <p:cNvSpPr txBox="1">
            <a:spLocks/>
          </p:cNvSpPr>
          <p:nvPr/>
        </p:nvSpPr>
        <p:spPr>
          <a:xfrm>
            <a:off x="611188" y="4827588"/>
            <a:ext cx="5400675" cy="1839912"/>
          </a:xfrm>
          <a:prstGeom prst="rect">
            <a:avLst/>
          </a:prstGeom>
        </p:spPr>
        <p:txBody>
          <a:bodyPr l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ประวัติศาสตร์ความเสื่อมและการสิ้นสุดของจักรวรรดิโรมัน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โดยเอ็ด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วาร์ด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กิบ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บอน ได้สรุปปัจจัยสำคัญที่ทำให้จักรวรรดิโรมันเสื่อมและสิ้นสุด คือ การขยายตัวของ</a:t>
            </a:r>
            <a:br>
              <a:rPr lang="th-TH" sz="2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คริสต์ศาสนา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มุมมน 3"/>
          <p:cNvSpPr/>
          <p:nvPr/>
        </p:nvSpPr>
        <p:spPr>
          <a:xfrm>
            <a:off x="287338" y="333375"/>
            <a:ext cx="8570912" cy="18716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600" dirty="0">
                <a:solidFill>
                  <a:schemeClr val="tx1"/>
                </a:solidFill>
                <a:cs typeface="+mj-cs"/>
              </a:rPr>
              <a:t/>
            </a:r>
            <a:br>
              <a:rPr lang="th-TH" sz="2600" dirty="0">
                <a:solidFill>
                  <a:schemeClr val="tx1"/>
                </a:solidFill>
                <a:cs typeface="+mj-cs"/>
              </a:rPr>
            </a:br>
            <a:endParaRPr lang="th-TH" sz="26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1" name="สี่เหลี่ยมผืนผ้ามุมมน 11"/>
          <p:cNvSpPr/>
          <p:nvPr/>
        </p:nvSpPr>
        <p:spPr>
          <a:xfrm>
            <a:off x="287338" y="2538413"/>
            <a:ext cx="8462962" cy="18732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600" dirty="0">
                <a:solidFill>
                  <a:schemeClr val="tx1"/>
                </a:solidFill>
                <a:cs typeface="+mj-cs"/>
              </a:rPr>
              <a:t/>
            </a:r>
            <a:br>
              <a:rPr lang="th-TH" sz="2600" dirty="0">
                <a:solidFill>
                  <a:schemeClr val="tx1"/>
                </a:solidFill>
                <a:cs typeface="+mj-cs"/>
              </a:rPr>
            </a:br>
            <a:endParaRPr lang="th-TH" sz="26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3" name="สี่เหลี่ยมผืนผ้ามุมมน 13"/>
          <p:cNvSpPr/>
          <p:nvPr/>
        </p:nvSpPr>
        <p:spPr>
          <a:xfrm>
            <a:off x="287338" y="4795838"/>
            <a:ext cx="8462962" cy="18716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600" dirty="0">
                <a:solidFill>
                  <a:schemeClr val="tx1"/>
                </a:solidFill>
                <a:cs typeface="+mj-cs"/>
              </a:rPr>
              <a:t/>
            </a:r>
            <a:br>
              <a:rPr lang="th-TH" sz="2600" dirty="0">
                <a:solidFill>
                  <a:schemeClr val="tx1"/>
                </a:solidFill>
                <a:cs typeface="+mj-cs"/>
              </a:rPr>
            </a:br>
            <a:endParaRPr lang="th-TH" sz="26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5" name="Picture 2" descr="http://upload.wikimedia.org/wikipedia/commons/5/57/A_Study_of_Hist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5538" y="1785938"/>
            <a:ext cx="2479675" cy="3506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1" name="TextBox 20"/>
          <p:cNvSpPr txBox="1"/>
          <p:nvPr/>
        </p:nvSpPr>
        <p:spPr>
          <a:xfrm>
            <a:off x="5413375" y="5214938"/>
            <a:ext cx="3659188" cy="76676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atin typeface="Angsana New" pitchFamily="18" charset="-34"/>
                <a:cs typeface="Angsana New" pitchFamily="18" charset="-34"/>
              </a:rPr>
              <a:t>ปกหนังสือศึกษาประวัติศาสตร์                           (</a:t>
            </a:r>
            <a:r>
              <a:rPr lang="en-US" sz="2200" dirty="0">
                <a:latin typeface="Angsana New" pitchFamily="18" charset="-34"/>
                <a:cs typeface="Angsana New" pitchFamily="18" charset="-34"/>
              </a:rPr>
              <a:t>A Study of History</a:t>
            </a:r>
            <a:r>
              <a:rPr lang="th-TH" sz="2200" dirty="0">
                <a:latin typeface="Angsana New" pitchFamily="18" charset="-34"/>
                <a:cs typeface="Angsana New" pitchFamily="18" charset="-34"/>
              </a:rPr>
              <a:t>) ของ</a:t>
            </a:r>
            <a:r>
              <a:rPr lang="th-TH" sz="2200" dirty="0" err="1">
                <a:latin typeface="Angsana New" pitchFamily="18" charset="-34"/>
                <a:cs typeface="Angsana New" pitchFamily="18" charset="-34"/>
              </a:rPr>
              <a:t>อาร์โนลด์</a:t>
            </a:r>
            <a:r>
              <a:rPr lang="th-TH" sz="22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200" dirty="0" err="1">
                <a:latin typeface="Angsana New" pitchFamily="18" charset="-34"/>
                <a:cs typeface="Angsana New" pitchFamily="18" charset="-34"/>
              </a:rPr>
              <a:t>ทอยน์</a:t>
            </a:r>
            <a:r>
              <a:rPr lang="th-TH" sz="2200" dirty="0">
                <a:latin typeface="Angsana New" pitchFamily="18" charset="-34"/>
                <a:cs typeface="Angsana New" pitchFamily="18" charset="-34"/>
              </a:rPr>
              <a:t>บี</a:t>
            </a:r>
          </a:p>
        </p:txBody>
      </p:sp>
      <p:sp>
        <p:nvSpPr>
          <p:cNvPr id="22" name="ตัวแทนเนื้อหา 2"/>
          <p:cNvSpPr txBox="1">
            <a:spLocks/>
          </p:cNvSpPr>
          <p:nvPr/>
        </p:nvSpPr>
        <p:spPr bwMode="auto">
          <a:xfrm>
            <a:off x="442913" y="376238"/>
            <a:ext cx="8259762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h-TH" b="1">
                <a:latin typeface="Angsana New" pitchFamily="18" charset="-34"/>
              </a:rPr>
              <a:t>สมัยปัจจุบัน</a:t>
            </a:r>
            <a:r>
              <a:rPr lang="th-TH">
                <a:latin typeface="Angsana New" pitchFamily="18" charset="-34"/>
              </a:rPr>
              <a:t> 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h-TH" sz="2600">
                <a:latin typeface="Angsana New" pitchFamily="18" charset="-34"/>
              </a:rPr>
              <a:t>	</a:t>
            </a:r>
            <a:r>
              <a:rPr lang="en-US" sz="2600" b="1">
                <a:latin typeface="Angsana New" pitchFamily="18" charset="-34"/>
              </a:rPr>
              <a:t>1. </a:t>
            </a:r>
            <a:r>
              <a:rPr lang="th-TH" sz="2600" b="1">
                <a:latin typeface="Angsana New" pitchFamily="18" charset="-34"/>
              </a:rPr>
              <a:t>อารยธรรมและทุนนิยม คริสต์ศตวรรษที่ </a:t>
            </a:r>
            <a:r>
              <a:rPr lang="en-US" sz="2600" b="1">
                <a:latin typeface="Angsana New" pitchFamily="18" charset="-34"/>
              </a:rPr>
              <a:t>15-18 </a:t>
            </a:r>
            <a:r>
              <a:rPr lang="th-TH" sz="2600">
                <a:latin typeface="Angsana New" pitchFamily="18" charset="-34"/>
              </a:rPr>
              <a:t>โดย เฟอร์นานด์ โบรเดล ชาวฝรั่งเศส เห็นว่าวิธีการเขียนประวัติศาสตร์ที่ดี คือ ความพยายามเข้าใจสังคมในภาพรวมและระบบความสัมพันธ์ต่อกัน</a:t>
            </a:r>
          </a:p>
        </p:txBody>
      </p:sp>
      <p:sp>
        <p:nvSpPr>
          <p:cNvPr id="23" name="ตัวแทนเนื้อหา 2"/>
          <p:cNvSpPr txBox="1">
            <a:spLocks/>
          </p:cNvSpPr>
          <p:nvPr/>
        </p:nvSpPr>
        <p:spPr>
          <a:xfrm>
            <a:off x="379413" y="2741619"/>
            <a:ext cx="5883275" cy="1616075"/>
          </a:xfrm>
          <a:prstGeom prst="rect">
            <a:avLst/>
          </a:prstGeom>
        </p:spPr>
        <p:txBody>
          <a:bodyPr lIns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ศึกษาประวัติศาสตร์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โดย 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อาร์โนลด์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ทอยน์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บี </a:t>
            </a:r>
            <a:br>
              <a:rPr lang="th-TH" sz="2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ชาวอังกฤษ เป็นการศึกษาความรุ่งเรือง  และความเสื่อมโทรมของสังคมในอดีตจำนวนมาก</a:t>
            </a:r>
          </a:p>
        </p:txBody>
      </p:sp>
      <p:sp>
        <p:nvSpPr>
          <p:cNvPr id="24" name="ตัวแทนเนื้อหา 2"/>
          <p:cNvSpPr txBox="1">
            <a:spLocks/>
          </p:cNvSpPr>
          <p:nvPr/>
        </p:nvSpPr>
        <p:spPr>
          <a:xfrm>
            <a:off x="493713" y="5000625"/>
            <a:ext cx="5022850" cy="2081213"/>
          </a:xfrm>
          <a:prstGeom prst="rect">
            <a:avLst/>
          </a:prstGeom>
        </p:spPr>
        <p:txBody>
          <a:bodyPr lIns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หลักฐานเกี่ยวกับยุคจักรวรรดินิยม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มีอยู่ใน</a:t>
            </a:r>
            <a:br>
              <a:rPr lang="th-TH" sz="2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หนังสือประวัติศาสตร์สากลสมัยใหม่ หรือในหนังสือประวัติศาสตร์อารยธรรมโลกสมัยใหม่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" name="Rounded Rectangle 10"/>
          <p:cNvSpPr/>
          <p:nvPr/>
        </p:nvSpPr>
        <p:spPr>
          <a:xfrm>
            <a:off x="-107950" y="360363"/>
            <a:ext cx="6175375" cy="5953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cs typeface="+mj-cs"/>
              </a:rPr>
              <a:t>การสร้างองค์ความรู้ใหม่ทางประวัติศาสตร์สากล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7938" y="1204913"/>
            <a:ext cx="4008437" cy="892175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marL="252000" indent="-2520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</a:rPr>
              <a:t>วิธีการทางประวัติศาสตร์</a:t>
            </a:r>
          </a:p>
          <a:p>
            <a:pPr marL="252000" indent="-2520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</a:rPr>
              <a:t>หลักฐานทางประวัติศาสตร์สากล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ard.postjung.com/data/457/457403-topic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815757"/>
            <a:ext cx="9139237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2425" y="620688"/>
            <a:ext cx="8453438" cy="1200329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gsana New" pitchFamily="18" charset="-34"/>
              </a:rPr>
              <a:t>วิธีการทางประวัติศาสตร์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มนมุมสี่เหลี่ยมผืนผ้าด้านทแยงมุม 1"/>
          <p:cNvSpPr/>
          <p:nvPr/>
        </p:nvSpPr>
        <p:spPr>
          <a:xfrm>
            <a:off x="530838" y="1804365"/>
            <a:ext cx="8077559" cy="3034963"/>
          </a:xfrm>
          <a:prstGeom prst="round2DiagRect">
            <a:avLst>
              <a:gd name="adj1" fmla="val 28871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" name="Rounded Rectangle 10"/>
          <p:cNvSpPr/>
          <p:nvPr/>
        </p:nvSpPr>
        <p:spPr>
          <a:xfrm>
            <a:off x="-107950" y="360363"/>
            <a:ext cx="6983413" cy="5953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latin typeface="Angsana New" pitchFamily="18" charset="-34"/>
                <a:cs typeface="Angsana New" pitchFamily="18" charset="-34"/>
              </a:rPr>
              <a:t>ความสำคัญและประโยชน์ของวิธีการทางประวัติศาสตร์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3588" y="2198688"/>
            <a:ext cx="7612062" cy="1836737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marL="457200" indent="-457200" algn="thaiDist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</a:rPr>
              <a:t>ทำให้สามารถอธิบายเหตุการณ์ที่เกิดขึ้นในอดีตได้อย่างมีระบบ </a:t>
            </a:r>
          </a:p>
          <a:p>
            <a:pPr marL="457200" indent="-457200" algn="thaiDist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</a:rPr>
              <a:t>ทำให้มีหลักเกณฑ์และมีการกลั่นกรองความคิดอย่างเป็นขั้นตอน</a:t>
            </a:r>
          </a:p>
          <a:p>
            <a:pPr marL="457200" indent="-457200" algn="thaiDist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</a:rPr>
              <a:t> ทำให้เรื่องราวที่นำเสนอมีน้ำหนักและน่าเชื่อถือ เพราะสิ่งที่สืบค้นจะนับได้ว่าเป็นความรู้ ไม่ใช่ข่าวลือหรือเรื่องเล่าต่อกันมา</a:t>
            </a:r>
          </a:p>
        </p:txBody>
      </p:sp>
      <p:pic>
        <p:nvPicPr>
          <p:cNvPr id="1026" name="Picture 2" descr="http://www5.esc13.net/thescoop/special/files/2013/04/3-white-figures-readin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5575" y="2781300"/>
            <a:ext cx="6048375" cy="4535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395536" y="1238780"/>
            <a:ext cx="8136904" cy="29823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1026" name="Picture 2" descr="http://www.missionislam.com/health/healthgf/questionsji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0" y="2420938"/>
            <a:ext cx="5648325" cy="479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Rounded Rectangle 10"/>
          <p:cNvSpPr/>
          <p:nvPr/>
        </p:nvSpPr>
        <p:spPr>
          <a:xfrm>
            <a:off x="-107950" y="360363"/>
            <a:ext cx="4967288" cy="5953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latin typeface="Angsana New" pitchFamily="18" charset="-34"/>
                <a:cs typeface="Angsana New" pitchFamily="18" charset="-34"/>
              </a:rPr>
              <a:t>ขั้นตอนของวิธีการทางประวัติศาสตร์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1025" y="1352550"/>
            <a:ext cx="7704138" cy="2701925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ngsana New" pitchFamily="18" charset="-34"/>
              </a:rPr>
              <a:t>1. </a:t>
            </a:r>
            <a:r>
              <a:rPr lang="th-TH" b="1" dirty="0">
                <a:latin typeface="Angsana New" pitchFamily="18" charset="-34"/>
              </a:rPr>
              <a:t>การกำหนดหัวเรื่องที่จะศึกษา</a:t>
            </a:r>
          </a:p>
          <a:p>
            <a:pPr marL="709200" lvl="1" indent="-252000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</a:rPr>
              <a:t>เริ่มจากความสงสัย อยากรู้ หรือไม่พอใจคำอธิบายที่มีแต่เดิม</a:t>
            </a:r>
          </a:p>
          <a:p>
            <a:pPr marL="709200" lvl="1" indent="-252000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</a:rPr>
              <a:t>การกำหนดประเด็นควรกำหนดกว้างๆ ในตอนแรก แล้วกำหนดให้แคบลงเพื่อความชัดเจนในภายหลัง</a:t>
            </a:r>
          </a:p>
          <a:p>
            <a:pPr marL="709200" lvl="1" indent="-252000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</a:rPr>
              <a:t>การกำหนดหัวเรื่องอาจเกี่ยวกับเหตุการณ์ บุคคลสำคัญในช่วงเวลาใดเวลาหนึ่ง ที่ผู้ศึกษาเห็นว่าสำคัญ เหมาะสม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642910" y="357166"/>
            <a:ext cx="7867267" cy="288579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1026" name="Picture 2" descr="http://lesptitsmobiles.files.wordpress.com/2012/04/oldbook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575" y="3495675"/>
            <a:ext cx="59404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freewareme.com/uploads/posts/2009-10/1255126755_old-book-and-paper-with-feath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2805113"/>
            <a:ext cx="4286251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ตัวแทนเนื้อหา 2"/>
          <p:cNvSpPr txBox="1">
            <a:spLocks/>
          </p:cNvSpPr>
          <p:nvPr/>
        </p:nvSpPr>
        <p:spPr>
          <a:xfrm>
            <a:off x="4751388" y="1125538"/>
            <a:ext cx="4105275" cy="27701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h-TH" sz="2600" b="1" dirty="0">
              <a:cs typeface="+mj-cs"/>
            </a:endParaRPr>
          </a:p>
        </p:txBody>
      </p:sp>
      <p:sp>
        <p:nvSpPr>
          <p:cNvPr id="14" name="ตัวแทนเนื้อหา 2"/>
          <p:cNvSpPr txBox="1">
            <a:spLocks/>
          </p:cNvSpPr>
          <p:nvPr/>
        </p:nvSpPr>
        <p:spPr>
          <a:xfrm>
            <a:off x="1133475" y="585788"/>
            <a:ext cx="7091363" cy="2332037"/>
          </a:xfrm>
          <a:prstGeom prst="rect">
            <a:avLst/>
          </a:prstGeom>
        </p:spPr>
        <p:txBody>
          <a:bodyPr lIns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การรวบรวมหลักฐาน</a:t>
            </a:r>
          </a:p>
          <a:p>
            <a:pPr lvl="2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รวบรวมหลักฐานเกี่ยวกับหัวข้อที่จะศึกษา</a:t>
            </a:r>
          </a:p>
          <a:p>
            <a:pPr lvl="2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หลักฐานมีทั้งที่เป็นลายลักษณ์อักษร และไม่เป็นลายลักษณ์อักษร</a:t>
            </a:r>
          </a:p>
          <a:p>
            <a:pPr lvl="2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หลักฐาน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แบ่งออกเป็นหลักฐานชั้นต้นและหลักฐานชั้นรอง</a:t>
            </a:r>
          </a:p>
          <a:p>
            <a:pPr lvl="2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หลักฐาน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ชั้นรองช่วยให้เข้าใจหลักฐานชั้นต้นได้ง่ายขึ้น</a:t>
            </a:r>
          </a:p>
          <a:p>
            <a:pPr fontAlgn="auto">
              <a:spcAft>
                <a:spcPts val="0"/>
              </a:spcAft>
              <a:defRPr/>
            </a:pPr>
            <a:endParaRPr lang="th-TH" sz="26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>
            <a:grpSpLocks/>
          </p:cNvGrpSpPr>
          <p:nvPr/>
        </p:nvGrpSpPr>
        <p:grpSpPr bwMode="auto">
          <a:xfrm>
            <a:off x="333375" y="1062038"/>
            <a:ext cx="3981450" cy="4838700"/>
            <a:chOff x="333488" y="1062768"/>
            <a:chExt cx="3981400" cy="4838510"/>
          </a:xfrm>
        </p:grpSpPr>
        <p:pic>
          <p:nvPicPr>
            <p:cNvPr id="3" name="Picture 2" descr="http://t0.gstatic.com/images?q=tbn:ANd9GcRs63AMR1VWqPjzlsTBmrYGkbjKSEMBpIYy70M0VtAobhZY8YcX"/>
            <p:cNvPicPr>
              <a:picLocks noChangeAspect="1" noChangeArrowheads="1"/>
            </p:cNvPicPr>
            <p:nvPr/>
          </p:nvPicPr>
          <p:blipFill rotWithShape="1">
            <a:blip r:embed="rId3">
              <a:extLst/>
            </a:blip>
            <a:srcRect/>
            <a:stretch/>
          </p:blipFill>
          <p:spPr bwMode="auto">
            <a:xfrm>
              <a:off x="333488" y="1062768"/>
              <a:ext cx="3981400" cy="483851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5" name="TextBox 4"/>
            <p:cNvSpPr txBox="1"/>
            <p:nvPr/>
          </p:nvSpPr>
          <p:spPr>
            <a:xfrm>
              <a:off x="603360" y="1683456"/>
              <a:ext cx="3441657" cy="27542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457200" indent="-457200" fontAlgn="auto">
                <a:spcBef>
                  <a:spcPts val="0"/>
                </a:spcBef>
                <a:spcAft>
                  <a:spcPts val="600"/>
                </a:spcAft>
                <a:buClr>
                  <a:schemeClr val="accent6">
                    <a:lumMod val="75000"/>
                  </a:schemeClr>
                </a:buClr>
                <a:buFont typeface="Arial" pitchFamily="34" charset="0"/>
                <a:buChar char="•"/>
                <a:defRPr/>
              </a:pPr>
              <a:r>
                <a:rPr lang="th-TH" b="1" dirty="0">
                  <a:latin typeface="Angsana New" pitchFamily="18" charset="-34"/>
                </a:rPr>
                <a:t>การวิพากษ์วิธีภายนอก</a:t>
              </a:r>
            </a:p>
            <a:p>
              <a:pPr indent="3600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dirty="0">
                  <a:latin typeface="Angsana New" pitchFamily="18" charset="-34"/>
                </a:rPr>
                <a:t>เป็นขั้นตอนพิจารณาเริ่มแรก ว่าหลักฐานที่ได้มานั้นเป็นของจริงหรือของปลอม หรือหลักฐานที่กล่าวกันว่าบุคคลนั้นเขียนหรือทำขึ้น แท้จริงแล้วเป็นเช่นนั้นหรือไม่</a:t>
              </a:r>
            </a:p>
          </p:txBody>
        </p:sp>
      </p:grpSp>
      <p:grpSp>
        <p:nvGrpSpPr>
          <p:cNvPr id="6" name="กลุ่ม 5"/>
          <p:cNvGrpSpPr>
            <a:grpSpLocks/>
          </p:cNvGrpSpPr>
          <p:nvPr/>
        </p:nvGrpSpPr>
        <p:grpSpPr bwMode="auto">
          <a:xfrm>
            <a:off x="4819650" y="1062038"/>
            <a:ext cx="3981450" cy="4838700"/>
            <a:chOff x="4819525" y="1062768"/>
            <a:chExt cx="3981400" cy="4838510"/>
          </a:xfrm>
        </p:grpSpPr>
        <p:pic>
          <p:nvPicPr>
            <p:cNvPr id="3074" name="Picture 2" descr="http://t0.gstatic.com/images?q=tbn:ANd9GcRs63AMR1VWqPjzlsTBmrYGkbjKSEMBpIYy70M0VtAobhZY8YcX"/>
            <p:cNvPicPr>
              <a:picLocks noChangeAspect="1" noChangeArrowheads="1"/>
            </p:cNvPicPr>
            <p:nvPr/>
          </p:nvPicPr>
          <p:blipFill rotWithShape="1">
            <a:blip r:embed="rId4">
              <a:extLst/>
            </a:blip>
            <a:srcRect/>
            <a:stretch/>
          </p:blipFill>
          <p:spPr bwMode="auto">
            <a:xfrm>
              <a:off x="4819525" y="1062768"/>
              <a:ext cx="3981400" cy="483851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7" name="TextBox 6"/>
            <p:cNvSpPr txBox="1"/>
            <p:nvPr/>
          </p:nvSpPr>
          <p:spPr>
            <a:xfrm>
              <a:off x="5084635" y="1683456"/>
              <a:ext cx="3451182" cy="36161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457200" indent="-457200" fontAlgn="auto">
                <a:spcBef>
                  <a:spcPts val="0"/>
                </a:spcBef>
                <a:spcAft>
                  <a:spcPts val="600"/>
                </a:spcAft>
                <a:buClr>
                  <a:schemeClr val="accent6">
                    <a:lumMod val="75000"/>
                  </a:schemeClr>
                </a:buClr>
                <a:buFont typeface="Arial" pitchFamily="34" charset="0"/>
                <a:buChar char="•"/>
                <a:defRPr/>
              </a:pPr>
              <a:r>
                <a:rPr lang="th-TH" b="1" dirty="0">
                  <a:latin typeface="Angsana New" pitchFamily="18" charset="-34"/>
                </a:rPr>
                <a:t>การวิพากษ์วิธีภายใน</a:t>
              </a:r>
            </a:p>
            <a:p>
              <a:pPr fontAlgn="auto">
                <a:spcBef>
                  <a:spcPts val="0"/>
                </a:spcBef>
                <a:spcAft>
                  <a:spcPts val="600"/>
                </a:spcAft>
                <a:buClr>
                  <a:schemeClr val="accent6">
                    <a:lumMod val="75000"/>
                  </a:schemeClr>
                </a:buClr>
                <a:defRPr/>
              </a:pPr>
              <a:r>
                <a:rPr lang="th-TH" dirty="0">
                  <a:latin typeface="Angsana New" pitchFamily="18" charset="-34"/>
                </a:rPr>
                <a:t>	เป็นการประเมินคุณค่า</a:t>
              </a:r>
              <a:br>
                <a:rPr lang="th-TH" dirty="0">
                  <a:latin typeface="Angsana New" pitchFamily="18" charset="-34"/>
                </a:rPr>
              </a:br>
              <a:r>
                <a:rPr lang="th-TH" dirty="0">
                  <a:latin typeface="Angsana New" pitchFamily="18" charset="-34"/>
                </a:rPr>
                <a:t>หลักฐานว่าให้ข้อมูลอะไรแก่</a:t>
              </a:r>
              <a:br>
                <a:rPr lang="th-TH" dirty="0">
                  <a:latin typeface="Angsana New" pitchFamily="18" charset="-34"/>
                </a:rPr>
              </a:br>
              <a:r>
                <a:rPr lang="th-TH" dirty="0">
                  <a:latin typeface="Angsana New" pitchFamily="18" charset="-34"/>
                </a:rPr>
                <a:t>ผู้ค้นคว้าบ้าง ข้อมูลนั้นๆมีความน่าเชื่อถือมากน้อยเพียงใด เป็นการ</a:t>
              </a:r>
              <a:br>
                <a:rPr lang="th-TH" dirty="0">
                  <a:latin typeface="Angsana New" pitchFamily="18" charset="-34"/>
                </a:rPr>
              </a:br>
              <a:r>
                <a:rPr lang="th-TH" dirty="0">
                  <a:latin typeface="Angsana New" pitchFamily="18" charset="-34"/>
                </a:rPr>
                <a:t>ตรวจสอบองค์ประกอบของหลักฐานเกี่ยวกับเวลา สถานที่ </a:t>
              </a:r>
              <a:br>
                <a:rPr lang="th-TH" dirty="0">
                  <a:latin typeface="Angsana New" pitchFamily="18" charset="-34"/>
                </a:rPr>
              </a:br>
              <a:r>
                <a:rPr lang="th-TH" dirty="0">
                  <a:latin typeface="Angsana New" pitchFamily="18" charset="-34"/>
                </a:rPr>
                <a:t>และบุคคล</a:t>
              </a: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33375" y="376238"/>
            <a:ext cx="3524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r>
              <a:rPr lang="en-US" b="1">
                <a:latin typeface="Angsana New" pitchFamily="18" charset="-34"/>
              </a:rPr>
              <a:t>3. </a:t>
            </a:r>
            <a:r>
              <a:rPr lang="th-TH" b="1">
                <a:latin typeface="Angsana New" pitchFamily="18" charset="-34"/>
              </a:rPr>
              <a:t>การประเมินคุณค่าของหลักฐาน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539551" y="620688"/>
            <a:ext cx="7258643" cy="46190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4" name="Picture 2" descr="http://pad1.whstatic.com/images/thumb/1/1d/Analyze-a-Business-Process-Step-1.jpg/670px-Analyze-a-Business-Process-Step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86275" y="3335338"/>
            <a:ext cx="4943475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ตัวแทนเนื้อหา 2"/>
          <p:cNvSpPr txBox="1">
            <a:spLocks/>
          </p:cNvSpPr>
          <p:nvPr/>
        </p:nvSpPr>
        <p:spPr>
          <a:xfrm>
            <a:off x="1116013" y="765175"/>
            <a:ext cx="7246937" cy="5837238"/>
          </a:xfrm>
          <a:prstGeom prst="rect">
            <a:avLst/>
          </a:prstGeom>
        </p:spPr>
        <p:txBody>
          <a:bodyPr lIns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 startAt="4"/>
              <a:defRPr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การวิเคราะห์ สังเคราะห์และจัดหมวดหมู่ข้อมูล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ผู้ศึกษาต้องวิเคราะห์ข้อมูลในหลักฐานนั้นว่า</a:t>
            </a:r>
          </a:p>
          <a:p>
            <a:pPr marL="1479550" lvl="3" indent="-222250" fontAlgn="auto">
              <a:spcAft>
                <a:spcPts val="0"/>
              </a:spcAft>
              <a:buFontTx/>
              <a:buChar char="-"/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ให้ข้อมูลทางประวัติศาสตร์อะไรบ้าง</a:t>
            </a:r>
          </a:p>
          <a:p>
            <a:pPr marL="1479550" lvl="3" indent="-222250" fontAlgn="auto">
              <a:spcAft>
                <a:spcPts val="0"/>
              </a:spcAft>
              <a:buFontTx/>
              <a:buChar char="-"/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ข้อมูลนั้นมีความสมบูรณ์เพียงใด</a:t>
            </a:r>
          </a:p>
          <a:p>
            <a:pPr marL="1479550" lvl="3" indent="-222250" fontAlgn="auto">
              <a:spcAft>
                <a:spcPts val="0"/>
              </a:spcAft>
              <a:buFontTx/>
              <a:buChar char="-"/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ข้อมูลนั้นมีจุดหมายเบื้องต้นอย่างไร</a:t>
            </a:r>
          </a:p>
          <a:p>
            <a:pPr marL="252000" indent="-252000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จากนั้นนำข้อมูลทั้งหลายมาจัดหมวดหมู่</a:t>
            </a:r>
          </a:p>
          <a:p>
            <a:pPr marL="252000" indent="-252000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ผู้ศึกษาควรมีความรอบคอบ รอบรู้ </a:t>
            </a:r>
            <a:br>
              <a:rPr lang="th-TH" sz="2600" dirty="0">
                <a:latin typeface="Angsana New" pitchFamily="18" charset="-34"/>
                <a:cs typeface="Angsana New" pitchFamily="18" charset="-34"/>
              </a:rPr>
            </a:br>
            <a:r>
              <a:rPr lang="th-TH" sz="2600" dirty="0">
                <a:latin typeface="Angsana New" pitchFamily="18" charset="-34"/>
                <a:cs typeface="Angsana New" pitchFamily="18" charset="-34"/>
              </a:rPr>
              <a:t>และวางตัวเป็นกลางในการศึกษาข้อมูล	</a:t>
            </a:r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h-TH" sz="2600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9042" y="764704"/>
            <a:ext cx="7493420" cy="48298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3074" name="Picture 2" descr="http://cdn2.free-power-point-templates.com/articles/wp-content/uploads/2011/11/presentacion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4863" y="2500313"/>
            <a:ext cx="6156325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987425" y="1116013"/>
            <a:ext cx="6656388" cy="4127500"/>
          </a:xfrm>
          <a:prstGeom prst="rect">
            <a:avLst/>
          </a:prstGeom>
        </p:spPr>
        <p:txBody>
          <a:bodyPr lIns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5.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การเรียบเรียงหรือการนำเสนอ</a:t>
            </a:r>
          </a:p>
          <a:p>
            <a:pPr marL="1052100" lvl="2" indent="-252000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เพื่อนำเสนอเหตุการณ์ทางประวัติศาสตร์ที่ศึกษา</a:t>
            </a:r>
          </a:p>
          <a:p>
            <a:pPr marL="1052100" lvl="2" indent="-252000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ควรใช้ศิลปะในการใช้ภาษาเพื่ออธิบายเหตุการณ์อย่างมีระบบ</a:t>
            </a:r>
          </a:p>
          <a:p>
            <a:pPr marL="1052100" lvl="2" indent="-252000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มีการโต้แย้งหรือสนับสนุนผลการศึกษาแต่เดิม </a:t>
            </a:r>
            <a:br>
              <a:rPr lang="th-TH" sz="2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โดยมีข้อมูลสนับสนุนอย่างมีน้ำหนักและ</a:t>
            </a:r>
            <a:br>
              <a:rPr lang="th-TH" sz="2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เป็นกลาง</a:t>
            </a:r>
          </a:p>
          <a:p>
            <a:pPr marL="1052100" lvl="2" indent="-252000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สรุปผลการศึกษาว่า</a:t>
            </a:r>
            <a:br>
              <a:rPr lang="th-TH" sz="2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สามารถให้คำตอบต่อ</a:t>
            </a:r>
            <a:br>
              <a:rPr lang="th-TH" sz="2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ข้อสงสัยได้เพียงใด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621</Words>
  <Application>Microsoft Office PowerPoint</Application>
  <PresentationFormat>นำเสนอทางหน้าจอ (4:3)</PresentationFormat>
  <Paragraphs>88</Paragraphs>
  <Slides>16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Windows User</cp:lastModifiedBy>
  <cp:revision>100</cp:revision>
  <dcterms:created xsi:type="dcterms:W3CDTF">2014-01-07T09:08:02Z</dcterms:created>
  <dcterms:modified xsi:type="dcterms:W3CDTF">2017-09-04T13:19:02Z</dcterms:modified>
</cp:coreProperties>
</file>