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4" r:id="rId2"/>
    <p:sldId id="275" r:id="rId3"/>
    <p:sldId id="276" r:id="rId4"/>
    <p:sldId id="277" r:id="rId5"/>
    <p:sldId id="297" r:id="rId6"/>
    <p:sldId id="298" r:id="rId7"/>
    <p:sldId id="299" r:id="rId8"/>
    <p:sldId id="301" r:id="rId9"/>
    <p:sldId id="300" r:id="rId10"/>
    <p:sldId id="283" r:id="rId11"/>
    <p:sldId id="284" r:id="rId12"/>
    <p:sldId id="302" r:id="rId13"/>
    <p:sldId id="286" r:id="rId14"/>
    <p:sldId id="287" r:id="rId15"/>
    <p:sldId id="288" r:id="rId16"/>
    <p:sldId id="289" r:id="rId17"/>
    <p:sldId id="290" r:id="rId18"/>
    <p:sldId id="292" r:id="rId19"/>
    <p:sldId id="291" r:id="rId20"/>
    <p:sldId id="293" r:id="rId21"/>
    <p:sldId id="294" r:id="rId22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9476" autoAdjust="0"/>
  </p:normalViewPr>
  <p:slideViewPr>
    <p:cSldViewPr>
      <p:cViewPr>
        <p:scale>
          <a:sx n="50" d="100"/>
          <a:sy n="50" d="100"/>
        </p:scale>
        <p:origin x="-1956" y="-582"/>
      </p:cViewPr>
      <p:guideLst>
        <p:guide orient="horz" pos="4110"/>
        <p:guide orient="horz" pos="231"/>
        <p:guide pos="5547"/>
        <p:guide pos="2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490A73-DE09-43E4-8925-9A4F133BEE90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06330B-D40D-453E-85C9-1C65DE7572C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0209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534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3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061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889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479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1957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65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053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5684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68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7020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0E2B-D5B4-4E95-A2BC-D4483E0D5347}" type="datetimeFigureOut">
              <a:rPr lang="th-TH" smtClean="0"/>
              <a:pPr/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127-813D-4E2D-BFCC-BA1B7A03D5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82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redlist.fr/media/database/architecture/history/architecture-europeene/art-gothique/cathedrale-nd-de-chartres/016_cathedrale-nd-de-chartres_thered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481" y="298748"/>
            <a:ext cx="3728459" cy="596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296" name="Picture 8" descr="http://media-2.web.britannica.com/eb-media/38/20338-004-37235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59" y="298748"/>
            <a:ext cx="4152349" cy="308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298" name="Picture 10" descr="http://sharpandkeen.files.wordpress.com/2012/11/20_details-carvings-chartres-cathedr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59" y="3504409"/>
            <a:ext cx="4152349" cy="276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491658" y="6094505"/>
            <a:ext cx="814979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มหาวิหาร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ชาตร์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ในฝรั่งเศส ศิลปะ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กอทิก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เป็นมหาวิหารที่มีชื่อเสียงและสวยงามมากแห่งหนึ่งในสมัยกลาง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08521" y="-256984"/>
            <a:ext cx="9243347" cy="635028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0772" y="1307027"/>
            <a:ext cx="9967348" cy="57000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764704"/>
            <a:ext cx="5746031" cy="17818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การแบ่งยุคสมัยทาง</a:t>
            </a:r>
          </a:p>
          <a:p>
            <a:pPr algn="r" fontAlgn="auto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ประวัติศาสตร์ตะวันออก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2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/>
        </p:nvSpPr>
        <p:spPr>
          <a:xfrm>
            <a:off x="-108520" y="360000"/>
            <a:ext cx="4392488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การแบ่งยุคสมัยจีนตามแบบสากล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46838" y="1412776"/>
            <a:ext cx="8568951" cy="3240360"/>
          </a:xfrm>
          <a:prstGeom prst="roundRect">
            <a:avLst>
              <a:gd name="adj" fmla="val 80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/>
          <p:cNvGrpSpPr/>
          <p:nvPr/>
        </p:nvGrpSpPr>
        <p:grpSpPr>
          <a:xfrm>
            <a:off x="6157808" y="2643182"/>
            <a:ext cx="2962932" cy="3926605"/>
            <a:chOff x="4629947" y="2566212"/>
            <a:chExt cx="2962932" cy="3926605"/>
          </a:xfrm>
        </p:grpSpPr>
        <p:pic>
          <p:nvPicPr>
            <p:cNvPr id="23554" name="Picture 2" descr="http://history.cultural-china.com/chinaWH/upload/y3(1)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662706" y="2566212"/>
              <a:ext cx="2767920" cy="36987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4629947" y="5723376"/>
              <a:ext cx="2962932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ชิ้นส่วนโครงกระดูกมนุษย์</a:t>
              </a:r>
              <a:b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หยวน</a:t>
              </a:r>
              <a:r>
                <a:rPr lang="th-TH" sz="2200" b="1" dirty="0" err="1" smtClean="0">
                  <a:latin typeface="Angsana New" pitchFamily="18" charset="-34"/>
                  <a:cs typeface="Angsana New" pitchFamily="18" charset="-34"/>
                </a:rPr>
                <a:t>โหม่ว</a:t>
              </a:r>
              <a:endParaRPr lang="th-TH" sz="2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1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742881" y="1628800"/>
            <a:ext cx="7776864" cy="3672408"/>
          </a:xfrm>
        </p:spPr>
        <p:txBody>
          <a:bodyPr lIns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สมัยก่อนประวัติศาสตร์ จีน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ยุคหินเก่า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มนุษย์ใช้ชีวิตแบบเร่ร่อน เก็บของป่า ล่าสัตว์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ยุคหินกลาง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ใช้ชีวิตกึ่งเร่ร่อนกึ่งตั้งหลักแหล่งถาวร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ยุคหินใหม่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ตั้งชุมชน รู้จักเพาะปลูก เลี้ยงสัตว์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ยุคโลหะ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รู้จักการใช้ทองแดง เหล็ก และสำริด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1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58804" y="464771"/>
            <a:ext cx="8568951" cy="5400600"/>
          </a:xfrm>
          <a:prstGeom prst="roundRect">
            <a:avLst>
              <a:gd name="adj" fmla="val 80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" name="กลุ่ม 2"/>
          <p:cNvGrpSpPr/>
          <p:nvPr/>
        </p:nvGrpSpPr>
        <p:grpSpPr>
          <a:xfrm>
            <a:off x="5307339" y="2204864"/>
            <a:ext cx="3620416" cy="3960505"/>
            <a:chOff x="2842308" y="3150152"/>
            <a:chExt cx="2881820" cy="328647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921895" y="3150152"/>
              <a:ext cx="2802233" cy="3144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42308" y="6079068"/>
              <a:ext cx="2872939" cy="3575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ภาชนะสำริด </a:t>
              </a:r>
              <a:r>
                <a:rPr lang="en-US" sz="2200" b="1" dirty="0" smtClean="0">
                  <a:latin typeface="Angsana New" pitchFamily="18" charset="-34"/>
                  <a:cs typeface="Angsana New" pitchFamily="18" charset="-34"/>
                </a:rPr>
                <a:t>4 </a:t>
              </a:r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ขา สมัยราชวงศ์</a:t>
              </a:r>
              <a:r>
                <a:rPr lang="th-TH" sz="2200" b="1" dirty="0" err="1" smtClean="0">
                  <a:latin typeface="Angsana New" pitchFamily="18" charset="-34"/>
                  <a:cs typeface="Angsana New" pitchFamily="18" charset="-34"/>
                </a:rPr>
                <a:t>ชาง</a:t>
              </a:r>
              <a:endParaRPr lang="th-TH" sz="2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798105" y="476672"/>
            <a:ext cx="7596337" cy="47525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สมัยประวัติศาสตร์จีน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</a:pPr>
            <a:r>
              <a:rPr lang="th-TH" sz="2600" b="1" dirty="0" smtClean="0">
                <a:cs typeface="+mj-cs"/>
              </a:rPr>
              <a:t>	สมัยโบราณหรือสมัยคลาสสิก  </a:t>
            </a:r>
            <a:r>
              <a:rPr lang="th-TH" sz="2600" dirty="0" smtClean="0">
                <a:cs typeface="+mj-cs"/>
              </a:rPr>
              <a:t>เป็นช่วงของการสร้าง</a:t>
            </a:r>
            <a:r>
              <a:rPr lang="th-TH" sz="2600" dirty="0" err="1" smtClean="0">
                <a:cs typeface="+mj-cs"/>
              </a:rPr>
              <a:t>อารย</a:t>
            </a:r>
            <a:r>
              <a:rPr lang="th-TH" sz="2600" dirty="0" smtClean="0">
                <a:cs typeface="+mj-cs"/>
              </a:rPr>
              <a:t>ธรรม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cs typeface="+mj-cs"/>
              </a:rPr>
              <a:t>	สมัยจักรวรรดิ </a:t>
            </a:r>
            <a:r>
              <a:rPr lang="th-TH" sz="2600" dirty="0" smtClean="0">
                <a:cs typeface="+mj-cs"/>
              </a:rPr>
              <a:t>เริ่มตั้งแต่สมัยราชวงศ์ฉิน เป็นช่วงที่จีนรวมกันเป็นจักรวรรดิ ถึงสิ้นสุดสมัยราชวงศ์ชิง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cs typeface="+mj-cs"/>
              </a:rPr>
              <a:t>	สมัยใหม่ </a:t>
            </a:r>
            <a:r>
              <a:rPr lang="th-TH" sz="2600" dirty="0" smtClean="0">
                <a:cs typeface="+mj-cs"/>
              </a:rPr>
              <a:t>เริ่มในสมัยราชวงศ์ชิง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cs typeface="+mj-cs"/>
              </a:rPr>
              <a:t>จนถึงสิ้นสุดการปกครองระบอบสาธารณรัฐ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cs typeface="+mj-cs"/>
              </a:rPr>
              <a:t>จีนแพ้ในสงครามฝิ่น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cs typeface="+mj-cs"/>
              </a:rPr>
              <a:t>	ประวัติศาสตร์ร่วมสมัย </a:t>
            </a:r>
            <a:r>
              <a:rPr lang="th-TH" sz="2600" dirty="0" smtClean="0">
                <a:cs typeface="+mj-cs"/>
              </a:rPr>
              <a:t>เริ่มตั้งแต่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cs typeface="+mj-cs"/>
              </a:rPr>
              <a:t>จีนเปลี่ยนแปลงการปกครองเป็น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cs typeface="+mj-cs"/>
              </a:rPr>
              <a:t>ระบอบคอมมิวนิสต์-ปัจจุบัน</a:t>
            </a:r>
            <a:endParaRPr lang="th-TH" sz="2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7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/>
        </p:nvSpPr>
        <p:spPr>
          <a:xfrm>
            <a:off x="-108520" y="360000"/>
            <a:ext cx="5256584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th-TH" sz="3400" b="1" dirty="0" smtClean="0">
                <a:cs typeface="+mj-cs"/>
              </a:rPr>
              <a:t>การแบ่งยุคสมัยจีนตามแบบลัทธิ</a:t>
            </a:r>
            <a:r>
              <a:rPr lang="th-TH" sz="3400" b="1" dirty="0" err="1" smtClean="0">
                <a:cs typeface="+mj-cs"/>
              </a:rPr>
              <a:t>มากซ์</a:t>
            </a:r>
            <a:endParaRPr lang="th-TH" sz="3400" b="1" dirty="0">
              <a:cs typeface="+mj-cs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95537" y="1124531"/>
            <a:ext cx="8292168" cy="4176677"/>
          </a:xfrm>
          <a:prstGeom prst="roundRect">
            <a:avLst>
              <a:gd name="adj" fmla="val 80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กลุ่ม 1"/>
          <p:cNvGrpSpPr/>
          <p:nvPr/>
        </p:nvGrpSpPr>
        <p:grpSpPr>
          <a:xfrm>
            <a:off x="314755" y="3286626"/>
            <a:ext cx="2205015" cy="3377859"/>
            <a:chOff x="6588224" y="1491301"/>
            <a:chExt cx="2205015" cy="3377859"/>
          </a:xfrm>
        </p:grpSpPr>
        <p:pic>
          <p:nvPicPr>
            <p:cNvPr id="2050" name="Picture 2" descr="http://upload.wikimedia.org/wikipedia/commons/d/d4/Karl_Marx_00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588225" y="1491301"/>
              <a:ext cx="2205014" cy="31778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6588224" y="4469050"/>
              <a:ext cx="2205013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คาร์ล  </a:t>
              </a:r>
              <a:r>
                <a:rPr lang="th-TH" sz="2000" b="1" dirty="0" err="1" smtClean="0">
                  <a:latin typeface="Angsana New" pitchFamily="18" charset="-34"/>
                  <a:cs typeface="Angsana New" pitchFamily="18" charset="-34"/>
                </a:rPr>
                <a:t>มากซ์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6372200" y="3177803"/>
            <a:ext cx="2315504" cy="3395450"/>
            <a:chOff x="3995935" y="1473710"/>
            <a:chExt cx="2315504" cy="3395450"/>
          </a:xfrm>
        </p:grpSpPr>
        <p:pic>
          <p:nvPicPr>
            <p:cNvPr id="2052" name="Picture 4" descr="http://www.thairath.co.th/media/content/2010/01/02/56392_20_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1473710"/>
              <a:ext cx="2315503" cy="31953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3995935" y="4469050"/>
              <a:ext cx="231550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ดร.ซุน  </a:t>
              </a:r>
              <a:r>
                <a:rPr lang="th-TH" sz="2000" b="1" dirty="0" err="1" smtClean="0">
                  <a:latin typeface="Angsana New" pitchFamily="18" charset="-34"/>
                  <a:cs typeface="Angsana New" pitchFamily="18" charset="-34"/>
                </a:rPr>
                <a:t>ยัต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เซ็น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5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755576" y="1268759"/>
            <a:ext cx="7776864" cy="3888433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สมัยโบราณ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มนุษย์ดำรงชีวิตตามธรรมชาติ เป็นสังคมยุคเริ่มแรก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สังคมทาส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ตั้งแต่ราชวงศ์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ชาง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ถึงราชวงศ์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โจว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เป็นสมัยที่มีทาสในสังคมจีน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สังคมศักดินา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ตั้งแต่ราชวงศ์ฉินถึงปลายราชวงศ์ชิง  จีนมีการปกครอง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ระบอบจักรพรรดิ  มีชนชั้นในสังคมแบบศักดินา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 	   หลังจากนั้นเป็นสมัยการปฏิวัติ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                              ของชนชั้นกลาง นำโดย  ดร.ซุน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ยัต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เซ็น 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                              ภายหลังเปลี่ยนแปลงเป็น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                              ระบอบคอมมิวนิสต์ถึงปัจจุบัน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/>
        </p:nvSpPr>
        <p:spPr>
          <a:xfrm>
            <a:off x="-122237" y="360000"/>
            <a:ext cx="3635896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th-TH" sz="3400" b="1" dirty="0" smtClean="0">
                <a:cs typeface="+mj-cs"/>
              </a:rPr>
              <a:t>การแบ่งยุคสมัยของอินเดีย</a:t>
            </a:r>
            <a:endParaRPr lang="th-TH" sz="3400" b="1" dirty="0"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9512" y="1196752"/>
            <a:ext cx="8532440" cy="5064859"/>
          </a:xfrm>
          <a:prstGeom prst="roundRect">
            <a:avLst>
              <a:gd name="adj" fmla="val 80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618153" y="1458929"/>
            <a:ext cx="4953979" cy="4256087"/>
          </a:xfrm>
        </p:spPr>
        <p:txBody>
          <a:bodyPr l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สมัยก่อนประวัติศาสตร์อินเดีย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ยุคหินเก่า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พบเครื่องมือหิน ผู้คนดำรงชีพด้วยการเก็บของป่า ล่าสัตว์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ยุคหินกลาง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ใช้เครื่องมือหินที่เล็กลง รู้จักเขียนภาพบนผนังถ้ำ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ยุคหินใหม่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เครื่องมือหินถูกขัดจนเป็นใบมีดขนาดเล็ก รู้จักทำเครื่องปั้นดินเผาและเพาะปลูก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ยุคโลหะ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รู้จักใช้ทองแดงและสำริด เป็นยุคแห่งความรุ่งเรืองของอินเดียโบราณ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64934" y="1300259"/>
            <a:ext cx="3609259" cy="4961352"/>
            <a:chOff x="5464934" y="1300259"/>
            <a:chExt cx="3609259" cy="4961352"/>
          </a:xfrm>
        </p:grpSpPr>
        <p:pic>
          <p:nvPicPr>
            <p:cNvPr id="3074" name="Picture 2" descr="http://t3.gstatic.com/images?q=tbn:ANd9GcQbRE9z0hXniZpYeGZLZjEzIEj5dd1_V0_1X5KM9pjDi8CzgR7Wx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1300259"/>
              <a:ext cx="3206049" cy="41290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5464934" y="5492170"/>
              <a:ext cx="3609259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ประติมากรรมชายมีเครา สันนิษฐานว่าเป็นชาวเมือง</a:t>
              </a:r>
              <a:r>
                <a:rPr lang="th-TH" sz="2200" b="1" dirty="0" err="1" smtClean="0">
                  <a:latin typeface="Angsana New" pitchFamily="18" charset="-34"/>
                  <a:cs typeface="Angsana New" pitchFamily="18" charset="-34"/>
                </a:rPr>
                <a:t>อารย</a:t>
              </a:r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ธรรมลุ่มแม่น้ำสินธุ</a:t>
              </a:r>
              <a:endParaRPr lang="th-TH" sz="2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291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23528" y="476672"/>
            <a:ext cx="8280920" cy="5400600"/>
          </a:xfrm>
          <a:prstGeom prst="roundRect">
            <a:avLst>
              <a:gd name="adj" fmla="val 80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805520" y="620688"/>
            <a:ext cx="7568455" cy="5413108"/>
          </a:xfrm>
        </p:spPr>
        <p:txBody>
          <a:bodyPr l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สมัยประวัติศาสตร์อินเดีย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สมัยโบราณ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เริ่มเมื่อมีการประดิษฐ์ตัวอักษร ศาสนาพราหมณ์-ฮินดู และพระพุทธศาสนาถือกำเนิดขึ้น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สมัยกลาง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อินเดียเกิดความแตกแยกภายใน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ถูกมุสลิมรุกราน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สมัยใหม่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เริ่มเมื่อราชวงศ์โมกุลขึ้นมามีอำนาจ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ถึงการได้รับเอกราชจากอังกฤษ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ประวัติศาสตร์ร่วมสมัย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เมื่ออินเดีย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ได้รับเอกราชถึงปัจจุบัน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4934" y="1844824"/>
            <a:ext cx="3609259" cy="4416787"/>
            <a:chOff x="5464934" y="1844824"/>
            <a:chExt cx="3609259" cy="4416787"/>
          </a:xfrm>
        </p:grpSpPr>
        <p:pic>
          <p:nvPicPr>
            <p:cNvPr id="1026" name="Picture 2" descr="http://4.bp.blogspot.com/_0_H5WEgrvS4/SxCeH1SuWBI/AAAAAAAAAF0/c8lBo9HUzVE/s1600/a_portrait_of_king_akbar_the_falconer_mf9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520" y="1844824"/>
              <a:ext cx="2827446" cy="38884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5464934" y="5492170"/>
              <a:ext cx="3609259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 smtClean="0">
                  <a:latin typeface="Angsana New" pitchFamily="18" charset="-34"/>
                  <a:cs typeface="Angsana New" pitchFamily="18" charset="-34"/>
                </a:rPr>
                <a:t>อักบาร์มหาราช จักรพรรดิที่ยิ่งใหญ่แห่งราชวงศ์โมกุล</a:t>
              </a:r>
              <a:endParaRPr lang="th-TH" sz="2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66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nramtang.com/images/photo_1235532756/1235534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7015" y="476672"/>
            <a:ext cx="8539038" cy="566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97015" y="5739543"/>
            <a:ext cx="8539038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สถูป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สาญ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จี สร้างขึ้นในสมัยพระเจ้าอโศกมหาราช แห่งราชวงศ์เมารยะ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1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tichon.co.th/online/2011/10/1317961669131796169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56" y="548680"/>
            <a:ext cx="8576771" cy="541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296556" y="5642603"/>
            <a:ext cx="857677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ทัช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ฮัล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สถาปัตยกรรมที่พระเจ้า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ชาห์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เจ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ฮัน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โปรดให้สร้างขึ้นเพื่อระลึกถึงพระนาง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มุมตัช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พระมเหสี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aigoodview.com/files/u19608/Hammurabi_Cod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5" b="98895" l="2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624" y="836712"/>
            <a:ext cx="5391376" cy="65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" y="1052736"/>
            <a:ext cx="8786813" cy="24006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ตัวอย่างเวลาและยุคสมัยที่</a:t>
            </a:r>
            <a:br>
              <a:rPr lang="th-TH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ปรากฏยู่ในหลักฐานทาง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ประวัติศาสตร์สากล</a:t>
            </a:r>
            <a:endParaRPr lang="th-TH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-180527" y="836712"/>
            <a:ext cx="9649073" cy="4896544"/>
            <a:chOff x="-180527" y="836712"/>
            <a:chExt cx="9649073" cy="4896544"/>
          </a:xfrm>
        </p:grpSpPr>
        <p:pic>
          <p:nvPicPr>
            <p:cNvPr id="7170" name="Picture 2" descr="http://bgfons.com/upload/paper_texture32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05" b="95103" l="556" r="97556"/>
                      </a14:imgEffect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95738" y="-1539553"/>
              <a:ext cx="4896544" cy="964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สี่เหลี่ยมผืนผ้ามุมมน 1"/>
            <p:cNvSpPr/>
            <p:nvPr/>
          </p:nvSpPr>
          <p:spPr>
            <a:xfrm>
              <a:off x="1403648" y="1484784"/>
              <a:ext cx="6274506" cy="3744416"/>
            </a:xfrm>
            <a:prstGeom prst="roundRect">
              <a:avLst>
                <a:gd name="adj" fmla="val 7917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glow rad="228600">
                <a:schemeClr val="bg1">
                  <a:alpha val="23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Rounded Rectangle 10"/>
          <p:cNvSpPr/>
          <p:nvPr/>
        </p:nvSpPr>
        <p:spPr>
          <a:xfrm>
            <a:off x="-124693" y="235861"/>
            <a:ext cx="3843425" cy="5964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ตัวอย่างเวลาและยุคสมัย</a:t>
            </a:r>
            <a:endParaRPr lang="th-TH" sz="3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2662" y="2330229"/>
            <a:ext cx="6624736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lnSpc>
                <a:spcPts val="3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“...หากชายใดสมรสกับนางผู้เป็นภรรยา และเขาหันไปมีนางบำเรอ ชายผู้นั้นสามารถนำนางบำเรอมาเลี้ยงดูที่บ้าน แต่ห้ามมีศักดิ์เสมอภรรยา</a:t>
            </a:r>
          </a:p>
          <a:p>
            <a:pPr defTabSz="542925">
              <a:lnSpc>
                <a:spcPts val="3000"/>
              </a:lnSpc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หากภรรยาของชายใดให้หญิงรับใช้ของตนแก่สามี และ</a:t>
            </a:r>
            <a:r>
              <a:rPr lang="th-TH" sz="2600" smtClean="0">
                <a:latin typeface="Angsana New" pitchFamily="18" charset="-34"/>
                <a:cs typeface="Angsana New" pitchFamily="18" charset="-34"/>
              </a:rPr>
              <a:t>ต่อมานาง</a:t>
            </a:r>
            <a:br>
              <a:rPr lang="th-TH" sz="260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smtClean="0"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นั้นให้กำเนิดบุตร และอ้างสิทธิเสมอกับภรรยาที่เป็นนายหญิง นายหญิงสามารถลดฐานะของเธอให้เป็นทาสีได้...”</a:t>
            </a:r>
          </a:p>
          <a:p>
            <a:pPr lvl="3" defTabSz="542925">
              <a:lnSpc>
                <a:spcPts val="3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ประมวลกฎหมายพระเจ้า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ฮัมมู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ราบี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747" y="5733256"/>
            <a:ext cx="87177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2788"/>
            <a:r>
              <a:rPr lang="th-TH" sz="2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อธิบายเพิ่มเติม 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ประมวลกฎหมายนี้จัดทำขึ้นในสมัยโบราณ ทำให้ทราบว่าในอดีตที่ห่างไกลนั้น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ได้มีความพยายามที่จะจัดระเบียบสังคมที่แบ่งเป็นชนชั้น และมีการคำนึงถึงสิทธิสตรีและบุตรด้วย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2213740" y="1680443"/>
            <a:ext cx="4860539" cy="5964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ตัวอย่างเวลาและยุคสมัยของโลกตะวันตก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8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0" y="0"/>
            <a:ext cx="9144000" cy="6884459"/>
            <a:chOff x="0" y="0"/>
            <a:chExt cx="9144000" cy="6884459"/>
          </a:xfrm>
        </p:grpSpPr>
        <p:pic>
          <p:nvPicPr>
            <p:cNvPr id="14338" name="Picture 2" descr="http://upload.wikimedia.org/wikipedia/commons/5/57/Voc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6884459"/>
            </a:xfrm>
            <a:prstGeom prst="rect">
              <a:avLst/>
            </a:prstGeom>
            <a:ln>
              <a:noFill/>
            </a:ln>
            <a:effectLst/>
            <a:extLst/>
          </p:spPr>
        </p:pic>
        <p:sp>
          <p:nvSpPr>
            <p:cNvPr id="8" name="สี่เหลี่ยมผืนผ้ามุมมน 7"/>
            <p:cNvSpPr/>
            <p:nvPr/>
          </p:nvSpPr>
          <p:spPr>
            <a:xfrm>
              <a:off x="0" y="0"/>
              <a:ext cx="9144000" cy="508518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2500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1994" y="6284261"/>
            <a:ext cx="4720072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อู่ต่อเรือของ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บริษัทดัชต์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อินเดียตะวันออก ในกรุงอัมสเตอร์ดัม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4655126" y="366713"/>
            <a:ext cx="4150737" cy="4502447"/>
            <a:chOff x="4655126" y="366713"/>
            <a:chExt cx="4150737" cy="4502447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4655126" y="366713"/>
              <a:ext cx="4150737" cy="4062419"/>
            </a:xfrm>
            <a:prstGeom prst="roundRect">
              <a:avLst>
                <a:gd name="adj" fmla="val 525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ตัวแทนเนื้อหา 2"/>
            <p:cNvSpPr txBox="1">
              <a:spLocks/>
            </p:cNvSpPr>
            <p:nvPr/>
          </p:nvSpPr>
          <p:spPr>
            <a:xfrm>
              <a:off x="4788024" y="458881"/>
              <a:ext cx="3946525" cy="4410279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สมัยใหม่  </a:t>
              </a:r>
            </a:p>
            <a:p>
              <a:pPr marL="0" indent="0" algn="thaiDist">
                <a:buFont typeface="Arial" pitchFamily="34" charset="0"/>
                <a:buNone/>
              </a:pPr>
              <a:r>
                <a:rPr lang="en-US" sz="2600" b="1" dirty="0" smtClean="0">
                  <a:latin typeface="Angsana New" pitchFamily="18" charset="-34"/>
                  <a:cs typeface="Angsana New" pitchFamily="18" charset="-34"/>
                </a:rPr>
                <a:t>      1. </a:t>
              </a:r>
              <a:r>
                <a:rPr lang="th-TH" sz="2600" b="1" dirty="0" smtClean="0">
                  <a:latin typeface="Angsana New" pitchFamily="18" charset="-34"/>
                  <a:cs typeface="Angsana New" pitchFamily="18" charset="-34"/>
                </a:rPr>
                <a:t>สมัยการสำรวจทางทะเล</a:t>
              </a:r>
            </a:p>
            <a:p>
              <a:pPr marL="0" indent="0" algn="thaiDist">
                <a:buFont typeface="Arial" pitchFamily="34" charset="0"/>
                <a:buNone/>
              </a:pPr>
              <a:r>
                <a:rPr lang="th-TH" sz="2600" b="1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600" dirty="0" smtClean="0">
                  <a:latin typeface="Angsana New" pitchFamily="18" charset="-34"/>
                  <a:cs typeface="Angsana New" pitchFamily="18" charset="-34"/>
                </a:rPr>
                <a:t>เกิดก่อนโคลัมบัสค้นพบทวีปอเมริกา นักเดินเรือของสเปนและโปรตุเกส ออกสำรวจเส้นทางไปหมู่เกาะอินเดียตะวันออก และกลายเป็นประเทศที่มั่งคั่ง ทำให้หลายชาติตั้งบริษัทเดินเรือเพื่อทำการค้า เรียกว่า บริษัทอินเดียตะวันออก ทำให้เกิดการปฏิวัติการค้าตามมา</a:t>
              </a:r>
              <a:endParaRPr lang="th-TH" sz="26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31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5157192"/>
            <a:ext cx="7834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2800"/>
            <a:r>
              <a:rPr lang="th-TH" sz="2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อธิบาย</a:t>
            </a:r>
            <a:r>
              <a:rPr lang="th-TH" sz="2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เพิ่มเติม 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วัน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ซินโฉ่ว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ตรงกับวันที่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เดือน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เก้าตรงกับเดือน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ตุลาคม  ปี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ที่สี่สิบห้า รัชศก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เฉียนห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ลง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คือ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ปีจักรพรรดิ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เฉียนห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ลงครองราชย์ปีที่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45 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เจิ้ง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เจา คือ พระบาทสมเด็จพระเจ้าตากสินมหาราช เซียนหลัว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คือ  สยาม  ตามที่จีนเรียก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-180528" y="188641"/>
            <a:ext cx="9649073" cy="4560804"/>
            <a:chOff x="-180528" y="188641"/>
            <a:chExt cx="9649073" cy="4560804"/>
          </a:xfrm>
        </p:grpSpPr>
        <p:pic>
          <p:nvPicPr>
            <p:cNvPr id="7" name="Picture 2" descr="http://bgfons.com/upload/paper_texture32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05" b="95103" l="556" r="97556"/>
                      </a14:imgEffect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63607" y="-2355494"/>
              <a:ext cx="4560804" cy="964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สี่เหลี่ยมผืนผ้ามุมมน 8"/>
            <p:cNvSpPr/>
            <p:nvPr/>
          </p:nvSpPr>
          <p:spPr>
            <a:xfrm>
              <a:off x="1403648" y="764704"/>
              <a:ext cx="6274506" cy="3384376"/>
            </a:xfrm>
            <a:prstGeom prst="roundRect">
              <a:avLst>
                <a:gd name="adj" fmla="val 7917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glow rad="228600">
                <a:schemeClr val="bg1">
                  <a:alpha val="23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Rounded Rectangle 10"/>
          <p:cNvSpPr/>
          <p:nvPr/>
        </p:nvSpPr>
        <p:spPr>
          <a:xfrm>
            <a:off x="2591781" y="980728"/>
            <a:ext cx="4104456" cy="5964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ตัวอย่างเวลาและยุคสมัยของจีน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00808"/>
            <a:ext cx="64087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0000">
              <a:spcAft>
                <a:spcPts val="600"/>
              </a:spcAft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“วัน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ซินโฉ่ว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เดือนเก้า  ปีที่สี่สิบห้า  รัชศก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เฉียนห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ลง </a:t>
            </a:r>
            <a:br>
              <a:rPr lang="th-TH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มีพระราชโองการ...ความว่า...เนื่องด้วย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เจิ้ง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เจา เจ้าเมืองเซียนหลัว ได้เตรียมเครื่องราชบรรณาการเอกจำนวนหนึ่งพร้อมหนังสือแจ้ง โดยขอให้ช่วยกราบบังคมทูลให้ทรงทราบ...”</a:t>
            </a:r>
          </a:p>
          <a:p>
            <a:pPr defTabSz="540000"/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        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ประชุมพระราชพงศาวดารฉบับกาญจนา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ภิเษก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เล่ม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13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661248"/>
            <a:ext cx="8338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อธิบาย</a:t>
            </a:r>
            <a:r>
              <a:rPr lang="th-TH" sz="2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เพิ่มเติม </a:t>
            </a:r>
            <a:r>
              <a:rPr lang="th-TH" sz="2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dirty="0" smtClean="0">
                <a:cs typeface="+mj-cs"/>
              </a:rPr>
              <a:t>พระเจ้าอโศกมหาราชโปรดให้จารึกการเผยแผ่พระธรรมในพระพุทธศาสนา</a:t>
            </a:r>
            <a:endParaRPr lang="th-TH" sz="2600" dirty="0">
              <a:cs typeface="+mj-cs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80528" y="332656"/>
            <a:ext cx="9649073" cy="4896543"/>
            <a:chOff x="-180528" y="332656"/>
            <a:chExt cx="9649073" cy="4896543"/>
          </a:xfrm>
        </p:grpSpPr>
        <p:pic>
          <p:nvPicPr>
            <p:cNvPr id="6" name="Picture 2" descr="http://bgfons.com/upload/paper_texture32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05" b="95103" l="556" r="97556"/>
                      </a14:imgEffect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95737" y="-2043609"/>
              <a:ext cx="4896543" cy="964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สี่เหลี่ยมผืนผ้ามุมมน 7"/>
            <p:cNvSpPr/>
            <p:nvPr/>
          </p:nvSpPr>
          <p:spPr>
            <a:xfrm>
              <a:off x="1403648" y="980728"/>
              <a:ext cx="6274506" cy="3562228"/>
            </a:xfrm>
            <a:prstGeom prst="roundRect">
              <a:avLst>
                <a:gd name="adj" fmla="val 7917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glow rad="228600">
                <a:schemeClr val="bg1">
                  <a:alpha val="23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" name="Rounded Rectangle 10"/>
          <p:cNvSpPr/>
          <p:nvPr/>
        </p:nvSpPr>
        <p:spPr>
          <a:xfrm>
            <a:off x="2591780" y="1178532"/>
            <a:ext cx="4104456" cy="5964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ตัวอย่างเวลาและยุคสมัยของอินเดีย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001" y="1865300"/>
            <a:ext cx="629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“ข้าฯ ได้เกิดมีความคิดขึ้นว่า ข้าฯ จักจัดให้มีการประกาศธรรมสั่งสอนประชาชนทั้งหลาย ครั้นได้สดับธรรมนี้แล้ว ก็จักพากันประพฤติปฏิบัติตาม จักยกระดับตนเองสูงขึ้น </a:t>
            </a:r>
            <a:br>
              <a:rPr lang="th-TH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และจักมีความเจริญก้าวหน้ามากขึ้น ด้วยความเจริญทางธรรมอย่างมั่นคง...”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 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จารึกอโศก พระธรรมปิฎก (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ป.อ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ปยุตฺ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โต แปล)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0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285720" y="1643050"/>
            <a:ext cx="6016832" cy="300039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 descr="http://www.trueplookpanya.com/data/product/uploads/other4/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r="5900" b="9378"/>
          <a:stretch/>
        </p:blipFill>
        <p:spPr bwMode="auto">
          <a:xfrm>
            <a:off x="5580112" y="954867"/>
            <a:ext cx="3225958" cy="414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5580112" y="4929756"/>
            <a:ext cx="322595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เซอร์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ไอ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แซค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ตัน</a:t>
            </a:r>
          </a:p>
          <a:p>
            <a:pPr algn="ctr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ผู้ค้นพบกฎความถ่วง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438795" y="2118891"/>
            <a:ext cx="5112568" cy="2310241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	2.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สมัยการปฏิวัติทางวิทยาศาสตร์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เกิดการแสวงหาความรู้ใหม่โดยการทดลอง การสังเกต การใช้เหตุผล ทำให้เกิดสมัยแห่งการใช้เหตุผล หรือยุคแห่งการรู้แจ้ง นักปรัชญาคนสำคัญ  เช่น 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วอลแตร์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มง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เตสกีเยอ และชอง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ชาก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รูโซ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7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 rot="16200000" flipH="1" flipV="1">
            <a:off x="3367901" y="-3082203"/>
            <a:ext cx="3028095" cy="890670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28000">
                <a:srgbClr val="F5F7FC"/>
              </a:gs>
              <a:gs pos="90000">
                <a:srgbClr val="FCFEFE">
                  <a:alpha val="26000"/>
                </a:srgbClr>
              </a:gs>
              <a:gs pos="100000">
                <a:schemeClr val="accent5">
                  <a:alpha val="0"/>
                  <a:lumMod val="0"/>
                  <a:lumOff val="100000"/>
                </a:schemeClr>
              </a:gs>
              <a:gs pos="65000">
                <a:srgbClr val="F1F8FB">
                  <a:alpha val="0"/>
                  <a:lumMod val="92000"/>
                  <a:lumOff val="8000"/>
                </a:srgbClr>
              </a:gs>
              <a:gs pos="51000">
                <a:schemeClr val="bg1"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  <a:effectLst>
            <a:reflection endPos="6500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730496" y="714356"/>
            <a:ext cx="6984776" cy="5000660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	3.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สมัยการปฏิวัติอุตสาหกรรม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เป็นการนำเครื่องจักรมาใช้แทนแรงงานมนุษย์ ทำให้ผลิตได้เป็นจำนวนมาก และเป็นมาตรฐานเดียวกัน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ทำให้โลกตะวันตกมีความมั่งคั่ง  มีอำนาจ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นำไปสู่การเกิดสมัย จักรวรรดินิยม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472" y="357166"/>
            <a:ext cx="7572428" cy="2928934"/>
          </a:xfrm>
          <a:prstGeom prst="roundRect">
            <a:avLst/>
          </a:prstGeom>
          <a:solidFill>
            <a:schemeClr val="accent6"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16720" y="1633691"/>
            <a:ext cx="6127280" cy="522430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627" y="5894657"/>
            <a:ext cx="414756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เครื่องจักรที่ประดิษฐ์ขึ้นในสมัยการปฏิวัติอุตสาหกรรม นำไปใช้ในโรงงานทอผ้าในยุโรป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Anonymous - 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401208" cy="70009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44404" y="5945707"/>
            <a:ext cx="462766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การทลายคุกบา</a:t>
            </a:r>
            <a:r>
              <a:rPr lang="th-TH" sz="2200" b="1" dirty="0" err="1" smtClean="0">
                <a:latin typeface="Angsana New" pitchFamily="18" charset="-34"/>
                <a:cs typeface="Angsana New" pitchFamily="18" charset="-34"/>
              </a:rPr>
              <a:t>สตีย์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 เป็นเหตุการณ์สำคัญที่สุดในการ</a:t>
            </a:r>
            <a:br>
              <a:rPr lang="th-TH" sz="2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ปฏิวัติฝรั่งเศส  ค.ศ. 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1789</a:t>
            </a:r>
            <a:endParaRPr lang="th-TH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-164892" y="-983"/>
            <a:ext cx="9308892" cy="359515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3000">
                <a:srgbClr val="F5F7FC"/>
              </a:gs>
              <a:gs pos="63000">
                <a:schemeClr val="bg1">
                  <a:alpha val="65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428596" y="428604"/>
            <a:ext cx="8143932" cy="214314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73130" y="807535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Clr>
                <a:schemeClr val="accent6">
                  <a:lumMod val="75000"/>
                </a:schemeClr>
              </a:buClr>
            </a:pP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	4.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สมัยเสรีนิยม ชาตินิยม และประชาธิปไตย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เป็นยุคของการใช้เหตุผล ทำให้เกิดความคิดทางการเมืองใหม่ๆ จนนำไปสู่การปฏิวัติฝรั่งเศส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เกิดการปกครองแบบประชาธิปไตย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ความคิดเรื่องชาตินิยมนำไปสู่การรวมประเทศ  เช่น เยอรมนี และอิตาลี</a:t>
            </a:r>
          </a:p>
          <a:p>
            <a:pPr algn="thaiDist">
              <a:buClr>
                <a:schemeClr val="accent6">
                  <a:lumMod val="75000"/>
                </a:schemeClr>
              </a:buClr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1.bp.blogspot.com/-6-VBGoW1Wh0/T--4mpW-uhI/AAAAAAAAAHU/8dnOKo33iOk/s1600/Columbus_Taking_Poss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มุมมน 2"/>
          <p:cNvSpPr/>
          <p:nvPr/>
        </p:nvSpPr>
        <p:spPr>
          <a:xfrm>
            <a:off x="0" y="-46038"/>
            <a:ext cx="9144000" cy="364013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3000">
                <a:srgbClr val="F5F7FC"/>
              </a:gs>
              <a:gs pos="63000">
                <a:schemeClr val="bg1">
                  <a:alpha val="65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00063" y="285750"/>
            <a:ext cx="8143875" cy="15001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81025" y="571500"/>
            <a:ext cx="7848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+mj-cs"/>
              </a:rPr>
              <a:t>	</a:t>
            </a:r>
            <a:r>
              <a:rPr lang="en-US" sz="2600" b="1" dirty="0">
                <a:latin typeface="Angsana New" pitchFamily="18" charset="-34"/>
                <a:cs typeface="+mj-cs"/>
              </a:rPr>
              <a:t>5. </a:t>
            </a:r>
            <a:r>
              <a:rPr lang="th-TH" sz="2600" b="1" dirty="0">
                <a:latin typeface="Angsana New" pitchFamily="18" charset="-34"/>
                <a:cs typeface="+mj-cs"/>
              </a:rPr>
              <a:t> สมัยจักรวรรดินิยมใหม่ </a:t>
            </a:r>
            <a:r>
              <a:rPr lang="th-TH" sz="2600" dirty="0">
                <a:latin typeface="Angsana New" pitchFamily="18" charset="-34"/>
                <a:cs typeface="+mj-cs"/>
              </a:rPr>
              <a:t> เป็นผลสืบเนื่องจากการปฏิวัติอุตสาหกรรม ยุโรปและอเมริกาต่างแสวงหาอาณานิคม  โดยแข่งขันกันเพื่อความยิ่งใหญ่ของชาติ</a:t>
            </a:r>
            <a:endParaRPr lang="th-TH" sz="26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haigoodview.com/files/u30458/picture2009_1912255211544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/>
          <a:stretch/>
        </p:blipFill>
        <p:spPr bwMode="auto">
          <a:xfrm>
            <a:off x="-108520" y="794894"/>
            <a:ext cx="9378049" cy="62345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สี่เหลี่ยมผืนผ้ามุมมน 2"/>
          <p:cNvSpPr/>
          <p:nvPr/>
        </p:nvSpPr>
        <p:spPr>
          <a:xfrm>
            <a:off x="0" y="-46038"/>
            <a:ext cx="9144000" cy="364013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3000">
                <a:srgbClr val="F5F7FC"/>
              </a:gs>
              <a:gs pos="63000">
                <a:schemeClr val="bg1">
                  <a:alpha val="65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71500" y="428625"/>
            <a:ext cx="8143875" cy="15001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30250" y="549275"/>
            <a:ext cx="7561263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+mj-cs"/>
              </a:rPr>
              <a:t>	</a:t>
            </a:r>
            <a:r>
              <a:rPr lang="en-US" sz="2600" b="1" dirty="0">
                <a:latin typeface="Angsana New" pitchFamily="18" charset="-34"/>
                <a:cs typeface="+mj-cs"/>
              </a:rPr>
              <a:t>6. </a:t>
            </a:r>
            <a:r>
              <a:rPr lang="th-TH" sz="2600" b="1" dirty="0">
                <a:latin typeface="Angsana New" pitchFamily="18" charset="-34"/>
                <a:cs typeface="+mj-cs"/>
              </a:rPr>
              <a:t>สมัยสงครามโลก </a:t>
            </a:r>
            <a:r>
              <a:rPr lang="th-TH" sz="2600" dirty="0">
                <a:latin typeface="Angsana New" pitchFamily="18" charset="-34"/>
                <a:cs typeface="+mj-cs"/>
              </a:rPr>
              <a:t>เป็นช่วงเวลาที่โลกอยู่ในภาวะสงครามครั้งใหญ่ รุนแรง และนองเลือดที่สุด การสิ้นสุดสงครามโลกครั้งที่ 2 ถือเป็นการสิ้นสุดประวัติศาสตร์ตะวันตกสมัยใหม่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4075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gures.boundless.com/4801/full/coldwar.png"/>
          <p:cNvPicPr>
            <a:picLocks noChangeAspect="1" noChangeArrowheads="1"/>
          </p:cNvPicPr>
          <p:nvPr/>
        </p:nvPicPr>
        <p:blipFill>
          <a:blip r:embed="rId2"/>
          <a:srcRect b="8020"/>
          <a:stretch>
            <a:fillRect/>
          </a:stretch>
        </p:blipFill>
        <p:spPr bwMode="auto">
          <a:xfrm>
            <a:off x="0" y="1122363"/>
            <a:ext cx="91440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มุมมน 1"/>
          <p:cNvSpPr/>
          <p:nvPr/>
        </p:nvSpPr>
        <p:spPr>
          <a:xfrm>
            <a:off x="0" y="-46038"/>
            <a:ext cx="9144000" cy="326072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3000">
                <a:srgbClr val="F5F7FC"/>
              </a:gs>
              <a:gs pos="63000">
                <a:schemeClr val="bg1">
                  <a:alpha val="65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00063" y="285750"/>
            <a:ext cx="8143875" cy="19288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85813" y="357188"/>
            <a:ext cx="74882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b="1" dirty="0">
                <a:latin typeface="Angsana New" pitchFamily="18" charset="-34"/>
                <a:cs typeface="+mj-cs"/>
              </a:rPr>
              <a:t>สมัยปัจจุบัน </a:t>
            </a:r>
            <a:endParaRPr lang="en-US" b="1" dirty="0">
              <a:latin typeface="Angsana New" pitchFamily="18" charset="-34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latin typeface="Angsana New" pitchFamily="18" charset="-34"/>
                <a:cs typeface="+mj-cs"/>
              </a:rPr>
              <a:t>	</a:t>
            </a:r>
            <a:r>
              <a:rPr lang="en-US" sz="2600" b="1" dirty="0">
                <a:latin typeface="Angsana New" pitchFamily="18" charset="-34"/>
                <a:cs typeface="+mj-cs"/>
              </a:rPr>
              <a:t>1. </a:t>
            </a:r>
            <a:r>
              <a:rPr lang="th-TH" sz="2600" b="1" dirty="0">
                <a:latin typeface="Angsana New" pitchFamily="18" charset="-34"/>
                <a:cs typeface="+mj-cs"/>
              </a:rPr>
              <a:t>สมัยสงครามเย็น </a:t>
            </a:r>
            <a:r>
              <a:rPr lang="th-TH" sz="2600" dirty="0">
                <a:latin typeface="Angsana New" pitchFamily="18" charset="-34"/>
                <a:cs typeface="+mj-cs"/>
              </a:rPr>
              <a:t>เป็นการแข่งขันทางการเมืองของค่ายประชาธิปไตยที่มีสหรัฐอเมริกาเป็นผู้นำ กับค่ายคอมมิวนิสต์ที่มีสหภาพโซ</a:t>
            </a:r>
            <a:r>
              <a:rPr lang="th-TH" sz="2600" dirty="0" err="1">
                <a:latin typeface="Angsana New" pitchFamily="18" charset="-34"/>
                <a:cs typeface="+mj-cs"/>
              </a:rPr>
              <a:t>เวียต</a:t>
            </a:r>
            <a:r>
              <a:rPr lang="th-TH" sz="2600" dirty="0">
                <a:latin typeface="Angsana New" pitchFamily="18" charset="-34"/>
                <a:cs typeface="+mj-cs"/>
              </a:rPr>
              <a:t>เป็นผู้นำ ในขณะที่องค์การสหประชาชาติได้พยายามไกล่เกลี่ยให้เกิดสันติภาพ</a:t>
            </a:r>
            <a:endParaRPr lang="th-TH" sz="26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gu.com/wp-content/uploads/2013/05/04216_00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71470" y="1285860"/>
            <a:ext cx="9329770" cy="61859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สี่เหลี่ยมผืนผ้ามุมมน 2"/>
          <p:cNvSpPr/>
          <p:nvPr/>
        </p:nvSpPr>
        <p:spPr>
          <a:xfrm>
            <a:off x="0" y="-46038"/>
            <a:ext cx="9144000" cy="4195763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3000">
                <a:srgbClr val="F5F7FC"/>
              </a:gs>
              <a:gs pos="63000">
                <a:schemeClr val="bg1">
                  <a:alpha val="65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357188" y="428625"/>
            <a:ext cx="8143875" cy="15001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71500" y="642938"/>
            <a:ext cx="74882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latin typeface="Angsana New" pitchFamily="18" charset="-34"/>
              </a:rPr>
              <a:t>	</a:t>
            </a:r>
            <a:r>
              <a:rPr lang="en-US" sz="2600" b="1" dirty="0">
                <a:latin typeface="Angsana New" pitchFamily="18" charset="-34"/>
                <a:cs typeface="+mj-cs"/>
              </a:rPr>
              <a:t>2. </a:t>
            </a:r>
            <a:r>
              <a:rPr lang="th-TH" sz="2600" b="1" dirty="0">
                <a:latin typeface="Angsana New" pitchFamily="18" charset="-34"/>
                <a:cs typeface="+mj-cs"/>
              </a:rPr>
              <a:t>สมัยโลกา</a:t>
            </a:r>
            <a:r>
              <a:rPr lang="th-TH" sz="2600" b="1" dirty="0" err="1">
                <a:latin typeface="Angsana New" pitchFamily="18" charset="-34"/>
                <a:cs typeface="+mj-cs"/>
              </a:rPr>
              <a:t>ภิวัตน์</a:t>
            </a:r>
            <a:r>
              <a:rPr lang="th-TH" sz="2600" b="1" dirty="0">
                <a:latin typeface="Angsana New" pitchFamily="18" charset="-34"/>
                <a:cs typeface="+mj-cs"/>
              </a:rPr>
              <a:t>   </a:t>
            </a:r>
            <a:r>
              <a:rPr lang="th-TH" sz="2600" dirty="0">
                <a:latin typeface="Angsana New" pitchFamily="18" charset="-34"/>
                <a:cs typeface="+mj-cs"/>
              </a:rPr>
              <a:t>ความเจริญทางด้านการสื่อสารคมนาคมทำให้โลกแคบลง </a:t>
            </a:r>
            <a:r>
              <a:rPr lang="th-TH" sz="2600" b="1" dirty="0">
                <a:latin typeface="Angsana New" pitchFamily="18" charset="-34"/>
                <a:cs typeface="+mj-cs"/>
              </a:rPr>
              <a:t> </a:t>
            </a:r>
            <a:r>
              <a:rPr lang="th-TH" sz="2600" dirty="0">
                <a:latin typeface="Angsana New" pitchFamily="18" charset="-34"/>
                <a:cs typeface="+mj-cs"/>
              </a:rPr>
              <a:t>เหตุการณ์ที่เกิดขึ้นในทุกส่วนของโลกสามารถรับรู้</a:t>
            </a:r>
            <a:r>
              <a:rPr lang="th-TH" sz="2600" dirty="0" smtClean="0">
                <a:latin typeface="Angsana New" pitchFamily="18" charset="-34"/>
                <a:cs typeface="+mj-cs"/>
              </a:rPr>
              <a:t>กันได้อย่าง</a:t>
            </a:r>
            <a:r>
              <a:rPr lang="th-TH" sz="2600" dirty="0">
                <a:latin typeface="Angsana New" pitchFamily="18" charset="-34"/>
                <a:cs typeface="+mj-cs"/>
              </a:rPr>
              <a:t>รวดเร็ว</a:t>
            </a:r>
          </a:p>
        </p:txBody>
      </p:sp>
    </p:spTree>
    <p:extLst>
      <p:ext uri="{BB962C8B-B14F-4D97-AF65-F5344CB8AC3E}">
        <p14:creationId xmlns:p14="http://schemas.microsoft.com/office/powerpoint/2010/main" xmlns="" val="12700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252000" indent="-252000">
          <a:buClr>
            <a:schemeClr val="accent6">
              <a:lumMod val="75000"/>
            </a:schemeClr>
          </a:buClr>
          <a:buFont typeface="Arial" pitchFamily="34" charset="0"/>
          <a:buChar char="•"/>
          <a:defRPr sz="2600" dirty="0">
            <a:latin typeface="Angsana New" pitchFamily="18" charset="-34"/>
            <a:cs typeface="Angsana New" pitchFamily="18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378</Words>
  <Application>Microsoft Office PowerPoint</Application>
  <PresentationFormat>นำเสนอทางหน้าจอ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ประวัติศาสตร์สากล</dc:title>
  <dc:creator>User</dc:creator>
  <cp:lastModifiedBy>Windows User</cp:lastModifiedBy>
  <cp:revision>210</cp:revision>
  <cp:lastPrinted>2014-01-07T04:20:59Z</cp:lastPrinted>
  <dcterms:created xsi:type="dcterms:W3CDTF">2014-01-02T10:01:24Z</dcterms:created>
  <dcterms:modified xsi:type="dcterms:W3CDTF">2017-09-04T13:19:56Z</dcterms:modified>
</cp:coreProperties>
</file>